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  <p:sldId id="282" r:id="rId4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Comic Sans" charset="1" panose="03000702030302020204"/>
      <p:regular r:id="rId14"/>
    </p:embeddedFont>
    <p:embeddedFont>
      <p:font typeface="Comic Sans Bold" charset="1" panose="03000902030302020204"/>
      <p:regular r:id="rId15"/>
    </p:embeddedFont>
    <p:embeddedFont>
      <p:font typeface="Comic Sans Italics" charset="1" panose="03000702030302060204"/>
      <p:regular r:id="rId16"/>
    </p:embeddedFont>
    <p:embeddedFont>
      <p:font typeface="Comic Sans Bold Italics" charset="1" panose="030009020303020602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slides/slide13.xml" Type="http://schemas.openxmlformats.org/officeDocument/2006/relationships/slide"/><Relationship Id="rId31" Target="slides/slide14.xml" Type="http://schemas.openxmlformats.org/officeDocument/2006/relationships/slide"/><Relationship Id="rId32" Target="slides/slide15.xml" Type="http://schemas.openxmlformats.org/officeDocument/2006/relationships/slide"/><Relationship Id="rId33" Target="slides/slide16.xml" Type="http://schemas.openxmlformats.org/officeDocument/2006/relationships/slide"/><Relationship Id="rId34" Target="slides/slide17.xml" Type="http://schemas.openxmlformats.org/officeDocument/2006/relationships/slide"/><Relationship Id="rId35" Target="slides/slide18.xml" Type="http://schemas.openxmlformats.org/officeDocument/2006/relationships/slide"/><Relationship Id="rId36" Target="slides/slide19.xml" Type="http://schemas.openxmlformats.org/officeDocument/2006/relationships/slide"/><Relationship Id="rId37" Target="slides/slide20.xml" Type="http://schemas.openxmlformats.org/officeDocument/2006/relationships/slide"/><Relationship Id="rId38" Target="slides/slide21.xml" Type="http://schemas.openxmlformats.org/officeDocument/2006/relationships/slide"/><Relationship Id="rId39" Target="slides/slide22.xml" Type="http://schemas.openxmlformats.org/officeDocument/2006/relationships/slide"/><Relationship Id="rId4" Target="theme/theme1.xml" Type="http://schemas.openxmlformats.org/officeDocument/2006/relationships/theme"/><Relationship Id="rId40" Target="slides/slide23.xml" Type="http://schemas.openxmlformats.org/officeDocument/2006/relationships/slide"/><Relationship Id="rId41" Target="slides/slide24.xml" Type="http://schemas.openxmlformats.org/officeDocument/2006/relationships/slide"/><Relationship Id="rId42" Target="slides/slide25.xml" Type="http://schemas.openxmlformats.org/officeDocument/2006/relationships/slide"/><Relationship Id="rId43" Target="slides/slide26.xml" Type="http://schemas.openxmlformats.org/officeDocument/2006/relationships/slide"/><Relationship Id="rId44" Target="slides/slide2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40.png" Type="http://schemas.openxmlformats.org/officeDocument/2006/relationships/image"/><Relationship Id="rId6" Target="../media/image41.svg" Type="http://schemas.openxmlformats.org/officeDocument/2006/relationships/image"/><Relationship Id="rId7" Target="../media/image42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Relationship Id="rId4" Target="../media/image45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sv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3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svg" Type="http://schemas.openxmlformats.org/officeDocument/2006/relationships/image"/><Relationship Id="rId4" Target="../media/image56.png" Type="http://schemas.openxmlformats.org/officeDocument/2006/relationships/image"/><Relationship Id="rId5" Target="../media/image57.sv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jpeg" Type="http://schemas.openxmlformats.org/officeDocument/2006/relationships/image"/><Relationship Id="rId3" Target="https://github.com/langchain4j/langchain4j" TargetMode="External" Type="http://schemas.openxmlformats.org/officeDocument/2006/relationships/hyperlink"/><Relationship Id="rId4" Target="https://neptune.ai/blog/word-embeddings-guide" TargetMode="External" Type="http://schemas.openxmlformats.org/officeDocument/2006/relationships/hyperlink"/><Relationship Id="rId5" Target="https://www.youtube.com/watch?v=BD1MSLbs9KE" TargetMode="External" Type="http://schemas.openxmlformats.org/officeDocument/2006/relationships/hyperlink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61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59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581345"/>
            <a:ext cx="18288000" cy="3705655"/>
            <a:chOff x="0" y="0"/>
            <a:chExt cx="4816593" cy="975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975975"/>
            </a:xfrm>
            <a:custGeom>
              <a:avLst/>
              <a:gdLst/>
              <a:ahLst/>
              <a:cxnLst/>
              <a:rect r="r" b="b" t="t" l="l"/>
              <a:pathLst>
                <a:path h="97597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75975"/>
                  </a:lnTo>
                  <a:lnTo>
                    <a:pt x="0" y="97597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014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64294" y="6930242"/>
            <a:ext cx="1674562" cy="3000257"/>
          </a:xfrm>
          <a:custGeom>
            <a:avLst/>
            <a:gdLst/>
            <a:ahLst/>
            <a:cxnLst/>
            <a:rect r="r" b="b" t="t" l="l"/>
            <a:pathLst>
              <a:path h="3000257" w="1674562">
                <a:moveTo>
                  <a:pt x="0" y="0"/>
                </a:moveTo>
                <a:lnTo>
                  <a:pt x="1674562" y="0"/>
                </a:lnTo>
                <a:lnTo>
                  <a:pt x="1674562" y="3000257"/>
                </a:lnTo>
                <a:lnTo>
                  <a:pt x="0" y="30002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86715" y="6756889"/>
            <a:ext cx="3335052" cy="3346962"/>
          </a:xfrm>
          <a:custGeom>
            <a:avLst/>
            <a:gdLst/>
            <a:ahLst/>
            <a:cxnLst/>
            <a:rect r="r" b="b" t="t" l="l"/>
            <a:pathLst>
              <a:path h="3346962" w="3335052">
                <a:moveTo>
                  <a:pt x="0" y="0"/>
                </a:moveTo>
                <a:lnTo>
                  <a:pt x="3335051" y="0"/>
                </a:lnTo>
                <a:lnTo>
                  <a:pt x="3335051" y="3346962"/>
                </a:lnTo>
                <a:lnTo>
                  <a:pt x="0" y="3346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735017" y="8224027"/>
            <a:ext cx="3007719" cy="1879824"/>
          </a:xfrm>
          <a:custGeom>
            <a:avLst/>
            <a:gdLst/>
            <a:ahLst/>
            <a:cxnLst/>
            <a:rect r="r" b="b" t="t" l="l"/>
            <a:pathLst>
              <a:path h="1879824" w="3007719">
                <a:moveTo>
                  <a:pt x="0" y="0"/>
                </a:moveTo>
                <a:lnTo>
                  <a:pt x="3007719" y="0"/>
                </a:lnTo>
                <a:lnTo>
                  <a:pt x="3007719" y="1879824"/>
                </a:lnTo>
                <a:lnTo>
                  <a:pt x="0" y="18798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075961" y="8062135"/>
            <a:ext cx="2136077" cy="2136077"/>
          </a:xfrm>
          <a:custGeom>
            <a:avLst/>
            <a:gdLst/>
            <a:ahLst/>
            <a:cxnLst/>
            <a:rect r="r" b="b" t="t" l="l"/>
            <a:pathLst>
              <a:path h="2136077" w="2136077">
                <a:moveTo>
                  <a:pt x="0" y="0"/>
                </a:moveTo>
                <a:lnTo>
                  <a:pt x="2136078" y="0"/>
                </a:lnTo>
                <a:lnTo>
                  <a:pt x="2136078" y="2136077"/>
                </a:lnTo>
                <a:lnTo>
                  <a:pt x="0" y="21360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545414" y="8224027"/>
            <a:ext cx="1936903" cy="1936903"/>
          </a:xfrm>
          <a:custGeom>
            <a:avLst/>
            <a:gdLst/>
            <a:ahLst/>
            <a:cxnLst/>
            <a:rect r="r" b="b" t="t" l="l"/>
            <a:pathLst>
              <a:path h="1936903" w="1936903">
                <a:moveTo>
                  <a:pt x="0" y="0"/>
                </a:moveTo>
                <a:lnTo>
                  <a:pt x="1936903" y="0"/>
                </a:lnTo>
                <a:lnTo>
                  <a:pt x="1936903" y="1936903"/>
                </a:lnTo>
                <a:lnTo>
                  <a:pt x="0" y="19369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101575" y="1216188"/>
            <a:ext cx="14724784" cy="429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305"/>
              </a:lnSpc>
            </a:pPr>
            <a:r>
              <a:rPr lang="en-US" sz="9420">
                <a:solidFill>
                  <a:srgbClr val="FFFFFF"/>
                </a:solidFill>
                <a:latin typeface="DM Sans Bold"/>
              </a:rPr>
              <a:t>Developing LLM-Driven Java Applications with Langchain4j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87195" y="6930242"/>
            <a:ext cx="6747738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25"/>
              </a:lnSpc>
            </a:pPr>
            <a:r>
              <a:rPr lang="en-US" sz="6521">
                <a:solidFill>
                  <a:srgbClr val="212121"/>
                </a:solidFill>
                <a:latin typeface="DM Sans Bold"/>
              </a:rPr>
              <a:t>by Jansen Ang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98379" y="6750456"/>
            <a:ext cx="3256532" cy="2881887"/>
          </a:xfrm>
          <a:custGeom>
            <a:avLst/>
            <a:gdLst/>
            <a:ahLst/>
            <a:cxnLst/>
            <a:rect r="r" b="b" t="t" l="l"/>
            <a:pathLst>
              <a:path h="2881887" w="3256532">
                <a:moveTo>
                  <a:pt x="0" y="0"/>
                </a:moveTo>
                <a:lnTo>
                  <a:pt x="3256532" y="0"/>
                </a:lnTo>
                <a:lnTo>
                  <a:pt x="3256532" y="2881887"/>
                </a:lnTo>
                <a:lnTo>
                  <a:pt x="0" y="28818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5950" y="7274228"/>
            <a:ext cx="8266967" cy="1984072"/>
          </a:xfrm>
          <a:custGeom>
            <a:avLst/>
            <a:gdLst/>
            <a:ahLst/>
            <a:cxnLst/>
            <a:rect r="r" b="b" t="t" l="l"/>
            <a:pathLst>
              <a:path h="1984072" w="8266967">
                <a:moveTo>
                  <a:pt x="0" y="0"/>
                </a:moveTo>
                <a:lnTo>
                  <a:pt x="8266967" y="0"/>
                </a:lnTo>
                <a:lnTo>
                  <a:pt x="8266967" y="1984072"/>
                </a:lnTo>
                <a:lnTo>
                  <a:pt x="0" y="19840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16683780" cy="2463362"/>
            <a:chOff x="0" y="0"/>
            <a:chExt cx="22245040" cy="328448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22245040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399"/>
                </a:lnSpc>
              </a:pPr>
              <a:r>
                <a:rPr lang="en-US" sz="6999">
                  <a:solidFill>
                    <a:srgbClr val="3059C4"/>
                  </a:solidFill>
                  <a:latin typeface="DM Sans Bold"/>
                </a:rPr>
                <a:t>Prompts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656767"/>
              <a:ext cx="22245040" cy="16277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55651" indent="-377825" lvl="1">
                <a:lnSpc>
                  <a:spcPts val="4900"/>
                </a:lnSpc>
                <a:buFont typeface="Arial"/>
                <a:buChar char="•"/>
              </a:pPr>
              <a:r>
                <a:rPr lang="en-US" sz="3500">
                  <a:solidFill>
                    <a:srgbClr val="212121"/>
                  </a:solidFill>
                  <a:latin typeface="Arimo"/>
                </a:rPr>
                <a:t>Act as the input or instruction that guides the model to generate a specific output or perform a particular task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3819275"/>
            <a:ext cx="15597945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212121"/>
                </a:solidFill>
                <a:latin typeface="Arimo"/>
              </a:rPr>
              <a:t>Supports application of user-input variables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581525"/>
            <a:ext cx="15597945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212121"/>
                </a:solidFill>
                <a:latin typeface="Arimo"/>
              </a:rPr>
              <a:t>Supports annotations such as @UserMessage, @SystemMessage and @StructuredPrompt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28719" y="7468800"/>
            <a:ext cx="6913469" cy="134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5"/>
              </a:lnSpc>
            </a:pPr>
            <a:r>
              <a:rPr lang="en-US" sz="3803">
                <a:solidFill>
                  <a:srgbClr val="000000"/>
                </a:solidFill>
                <a:latin typeface="Arimo"/>
              </a:rPr>
              <a:t>What are the features of </a:t>
            </a:r>
          </a:p>
          <a:p>
            <a:pPr algn="ctr">
              <a:lnSpc>
                <a:spcPts val="5325"/>
              </a:lnSpc>
              <a:spcBef>
                <a:spcPct val="0"/>
              </a:spcBef>
            </a:pPr>
            <a:r>
              <a:rPr lang="en-US" sz="3803">
                <a:solidFill>
                  <a:srgbClr val="000000"/>
                </a:solidFill>
                <a:latin typeface="Arimo"/>
              </a:rPr>
              <a:t>Java version {{version}}?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95326" y="691045"/>
            <a:ext cx="3739887" cy="1790708"/>
          </a:xfrm>
          <a:custGeom>
            <a:avLst/>
            <a:gdLst/>
            <a:ahLst/>
            <a:cxnLst/>
            <a:rect r="r" b="b" t="t" l="l"/>
            <a:pathLst>
              <a:path h="1790708" w="3739887">
                <a:moveTo>
                  <a:pt x="0" y="0"/>
                </a:moveTo>
                <a:lnTo>
                  <a:pt x="3739887" y="0"/>
                </a:lnTo>
                <a:lnTo>
                  <a:pt x="3739887" y="1790708"/>
                </a:lnTo>
                <a:lnTo>
                  <a:pt x="0" y="17907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30471" y="3504932"/>
            <a:ext cx="7156280" cy="6651502"/>
            <a:chOff x="0" y="0"/>
            <a:chExt cx="1884782" cy="175183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84782" cy="1751836"/>
            </a:xfrm>
            <a:custGeom>
              <a:avLst/>
              <a:gdLst/>
              <a:ahLst/>
              <a:cxnLst/>
              <a:rect r="r" b="b" t="t" l="l"/>
              <a:pathLst>
                <a:path h="1751836" w="1884782">
                  <a:moveTo>
                    <a:pt x="48683" y="0"/>
                  </a:moveTo>
                  <a:lnTo>
                    <a:pt x="1836099" y="0"/>
                  </a:lnTo>
                  <a:cubicBezTo>
                    <a:pt x="1849010" y="0"/>
                    <a:pt x="1861393" y="5129"/>
                    <a:pt x="1870523" y="14259"/>
                  </a:cubicBezTo>
                  <a:cubicBezTo>
                    <a:pt x="1879653" y="23389"/>
                    <a:pt x="1884782" y="35771"/>
                    <a:pt x="1884782" y="48683"/>
                  </a:cubicBezTo>
                  <a:lnTo>
                    <a:pt x="1884782" y="1703153"/>
                  </a:lnTo>
                  <a:cubicBezTo>
                    <a:pt x="1884782" y="1730040"/>
                    <a:pt x="1862986" y="1751836"/>
                    <a:pt x="1836099" y="1751836"/>
                  </a:cubicBezTo>
                  <a:lnTo>
                    <a:pt x="48683" y="1751836"/>
                  </a:lnTo>
                  <a:cubicBezTo>
                    <a:pt x="35771" y="1751836"/>
                    <a:pt x="23389" y="1746707"/>
                    <a:pt x="14259" y="1737577"/>
                  </a:cubicBezTo>
                  <a:cubicBezTo>
                    <a:pt x="5129" y="1728447"/>
                    <a:pt x="0" y="1716065"/>
                    <a:pt x="0" y="1703153"/>
                  </a:cubicBezTo>
                  <a:lnTo>
                    <a:pt x="0" y="48683"/>
                  </a:lnTo>
                  <a:cubicBezTo>
                    <a:pt x="0" y="35771"/>
                    <a:pt x="5129" y="23389"/>
                    <a:pt x="14259" y="14259"/>
                  </a:cubicBezTo>
                  <a:cubicBezTo>
                    <a:pt x="23389" y="5129"/>
                    <a:pt x="35771" y="0"/>
                    <a:pt x="48683" y="0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884782" cy="17899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849164" y="4824903"/>
            <a:ext cx="6457492" cy="4829553"/>
          </a:xfrm>
          <a:custGeom>
            <a:avLst/>
            <a:gdLst/>
            <a:ahLst/>
            <a:cxnLst/>
            <a:rect r="r" b="b" t="t" l="l"/>
            <a:pathLst>
              <a:path h="4829553" w="6457492">
                <a:moveTo>
                  <a:pt x="0" y="0"/>
                </a:moveTo>
                <a:lnTo>
                  <a:pt x="6457491" y="0"/>
                </a:lnTo>
                <a:lnTo>
                  <a:pt x="6457491" y="4829553"/>
                </a:lnTo>
                <a:lnTo>
                  <a:pt x="0" y="48295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144000" y="3504932"/>
            <a:ext cx="8417196" cy="6507110"/>
            <a:chOff x="0" y="0"/>
            <a:chExt cx="2216875" cy="171380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16875" cy="1713807"/>
            </a:xfrm>
            <a:custGeom>
              <a:avLst/>
              <a:gdLst/>
              <a:ahLst/>
              <a:cxnLst/>
              <a:rect r="r" b="b" t="t" l="l"/>
              <a:pathLst>
                <a:path h="1713807" w="2216875">
                  <a:moveTo>
                    <a:pt x="41390" y="0"/>
                  </a:moveTo>
                  <a:lnTo>
                    <a:pt x="2175485" y="0"/>
                  </a:lnTo>
                  <a:cubicBezTo>
                    <a:pt x="2186462" y="0"/>
                    <a:pt x="2196990" y="4361"/>
                    <a:pt x="2204752" y="12123"/>
                  </a:cubicBezTo>
                  <a:cubicBezTo>
                    <a:pt x="2212514" y="19885"/>
                    <a:pt x="2216875" y="30413"/>
                    <a:pt x="2216875" y="41390"/>
                  </a:cubicBezTo>
                  <a:lnTo>
                    <a:pt x="2216875" y="1672417"/>
                  </a:lnTo>
                  <a:cubicBezTo>
                    <a:pt x="2216875" y="1683394"/>
                    <a:pt x="2212514" y="1693922"/>
                    <a:pt x="2204752" y="1701684"/>
                  </a:cubicBezTo>
                  <a:cubicBezTo>
                    <a:pt x="2196990" y="1709446"/>
                    <a:pt x="2186462" y="1713807"/>
                    <a:pt x="2175485" y="1713807"/>
                  </a:cubicBezTo>
                  <a:lnTo>
                    <a:pt x="41390" y="1713807"/>
                  </a:lnTo>
                  <a:cubicBezTo>
                    <a:pt x="30413" y="1713807"/>
                    <a:pt x="19885" y="1709446"/>
                    <a:pt x="12123" y="1701684"/>
                  </a:cubicBezTo>
                  <a:cubicBezTo>
                    <a:pt x="4361" y="1693922"/>
                    <a:pt x="0" y="1683394"/>
                    <a:pt x="0" y="1672417"/>
                  </a:cubicBezTo>
                  <a:lnTo>
                    <a:pt x="0" y="41390"/>
                  </a:lnTo>
                  <a:cubicBezTo>
                    <a:pt x="0" y="30413"/>
                    <a:pt x="4361" y="19885"/>
                    <a:pt x="12123" y="12123"/>
                  </a:cubicBezTo>
                  <a:cubicBezTo>
                    <a:pt x="19885" y="4361"/>
                    <a:pt x="30413" y="0"/>
                    <a:pt x="41390" y="0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216875" cy="17519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423564" y="5287190"/>
            <a:ext cx="7896748" cy="3971110"/>
          </a:xfrm>
          <a:custGeom>
            <a:avLst/>
            <a:gdLst/>
            <a:ahLst/>
            <a:cxnLst/>
            <a:rect r="r" b="b" t="t" l="l"/>
            <a:pathLst>
              <a:path h="3971110" w="7896748">
                <a:moveTo>
                  <a:pt x="0" y="0"/>
                </a:moveTo>
                <a:lnTo>
                  <a:pt x="7896749" y="0"/>
                </a:lnTo>
                <a:lnTo>
                  <a:pt x="7896749" y="3971110"/>
                </a:lnTo>
                <a:lnTo>
                  <a:pt x="0" y="39711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194846" y="7447979"/>
            <a:ext cx="306948" cy="376709"/>
          </a:xfrm>
          <a:custGeom>
            <a:avLst/>
            <a:gdLst/>
            <a:ahLst/>
            <a:cxnLst/>
            <a:rect r="r" b="b" t="t" l="l"/>
            <a:pathLst>
              <a:path h="376709" w="306948">
                <a:moveTo>
                  <a:pt x="0" y="0"/>
                </a:moveTo>
                <a:lnTo>
                  <a:pt x="306949" y="0"/>
                </a:lnTo>
                <a:lnTo>
                  <a:pt x="306949" y="376709"/>
                </a:lnTo>
                <a:lnTo>
                  <a:pt x="0" y="3767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28700" y="389866"/>
            <a:ext cx="9630469" cy="1844237"/>
            <a:chOff x="0" y="0"/>
            <a:chExt cx="12840626" cy="2458983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0"/>
              <a:ext cx="12840626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399"/>
                </a:lnSpc>
              </a:pPr>
              <a:r>
                <a:rPr lang="en-US" sz="6999">
                  <a:solidFill>
                    <a:srgbClr val="3059C4"/>
                  </a:solidFill>
                  <a:latin typeface="DM Sans Bold"/>
                </a:rPr>
                <a:t>Memory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656767"/>
              <a:ext cx="12840626" cy="802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55651" indent="-377825" lvl="1">
                <a:lnSpc>
                  <a:spcPts val="4900"/>
                </a:lnSpc>
                <a:buFont typeface="Arial"/>
                <a:buChar char="•"/>
              </a:pPr>
              <a:r>
                <a:rPr lang="en-US" sz="3500">
                  <a:solidFill>
                    <a:srgbClr val="212121"/>
                  </a:solidFill>
                  <a:latin typeface="Arimo"/>
                </a:rPr>
                <a:t>Storage for previous prompts and responses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28700" y="2453178"/>
            <a:ext cx="15597945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212121"/>
                </a:solidFill>
                <a:latin typeface="Arimo"/>
              </a:rPr>
              <a:t>Can be In-Memory or Persistent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86164" y="4015278"/>
            <a:ext cx="5183490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>
                <a:solidFill>
                  <a:srgbClr val="212121"/>
                </a:solidFill>
                <a:latin typeface="Arimo"/>
              </a:rPr>
              <a:t>Message-Window based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780193" y="4015278"/>
            <a:ext cx="5183490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>
                <a:solidFill>
                  <a:srgbClr val="212121"/>
                </a:solidFill>
                <a:latin typeface="Arimo"/>
              </a:rPr>
              <a:t>Token-Window based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75197" y="6280872"/>
            <a:ext cx="4537283" cy="3751496"/>
          </a:xfrm>
          <a:custGeom>
            <a:avLst/>
            <a:gdLst/>
            <a:ahLst/>
            <a:cxnLst/>
            <a:rect r="r" b="b" t="t" l="l"/>
            <a:pathLst>
              <a:path h="3751496" w="4537283">
                <a:moveTo>
                  <a:pt x="0" y="0"/>
                </a:moveTo>
                <a:lnTo>
                  <a:pt x="4537283" y="0"/>
                </a:lnTo>
                <a:lnTo>
                  <a:pt x="4537283" y="3751496"/>
                </a:lnTo>
                <a:lnTo>
                  <a:pt x="0" y="3751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683780" cy="1877257"/>
            <a:chOff x="0" y="0"/>
            <a:chExt cx="22245040" cy="250301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22245040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399"/>
                </a:lnSpc>
              </a:pPr>
              <a:r>
                <a:rPr lang="en-US" sz="6999">
                  <a:solidFill>
                    <a:srgbClr val="3059C4"/>
                  </a:solidFill>
                  <a:latin typeface="DM Sans Bold"/>
                </a:rPr>
                <a:t>Chains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656767"/>
              <a:ext cx="22245040" cy="8462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98829" indent="-399415" lvl="1">
                <a:lnSpc>
                  <a:spcPts val="5179"/>
                </a:lnSpc>
                <a:buFont typeface="Arial"/>
                <a:buChar char="•"/>
              </a:pPr>
              <a:r>
                <a:rPr lang="en-US" sz="3699">
                  <a:solidFill>
                    <a:srgbClr val="212121"/>
                  </a:solidFill>
                  <a:latin typeface="Arimo"/>
                </a:rPr>
                <a:t>Reduces the need for extensive boilerplate code in common chat use-cases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3075471"/>
            <a:ext cx="15597945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8829" indent="-399415" lvl="1">
              <a:lnSpc>
                <a:spcPts val="4439"/>
              </a:lnSpc>
              <a:buFont typeface="Arial"/>
              <a:buChar char="•"/>
            </a:pPr>
            <a:r>
              <a:rPr lang="en-US" sz="3699">
                <a:solidFill>
                  <a:srgbClr val="212121"/>
                </a:solidFill>
                <a:latin typeface="Arimo"/>
              </a:rPr>
              <a:t>Best used for chat conversation use-cases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856521"/>
            <a:ext cx="15597945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8829" indent="-399415" lvl="1">
              <a:lnSpc>
                <a:spcPts val="4439"/>
              </a:lnSpc>
              <a:buFont typeface="Arial"/>
              <a:buChar char="•"/>
            </a:pPr>
            <a:r>
              <a:rPr lang="en-US" sz="3699">
                <a:solidFill>
                  <a:srgbClr val="212121"/>
                </a:solidFill>
                <a:latin typeface="Arimo"/>
              </a:rPr>
              <a:t>Supports 2 conversation chats with memory and with RAG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3757983">
            <a:off x="5310914" y="-2439917"/>
            <a:ext cx="11166320" cy="21899658"/>
            <a:chOff x="0" y="0"/>
            <a:chExt cx="2940924" cy="57678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40924" cy="5767811"/>
            </a:xfrm>
            <a:custGeom>
              <a:avLst/>
              <a:gdLst/>
              <a:ahLst/>
              <a:cxnLst/>
              <a:rect r="r" b="b" t="t" l="l"/>
              <a:pathLst>
                <a:path h="5767811" w="2940924">
                  <a:moveTo>
                    <a:pt x="0" y="0"/>
                  </a:moveTo>
                  <a:lnTo>
                    <a:pt x="2940924" y="0"/>
                  </a:lnTo>
                  <a:lnTo>
                    <a:pt x="2940924" y="5767811"/>
                  </a:lnTo>
                  <a:lnTo>
                    <a:pt x="0" y="5767811"/>
                  </a:lnTo>
                  <a:close/>
                </a:path>
              </a:pathLst>
            </a:custGeom>
            <a:solidFill>
              <a:srgbClr val="1B4A7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40924" cy="58059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821489">
            <a:off x="1766220" y="1150866"/>
            <a:ext cx="5136356" cy="6848475"/>
          </a:xfrm>
          <a:custGeom>
            <a:avLst/>
            <a:gdLst/>
            <a:ahLst/>
            <a:cxnLst/>
            <a:rect r="r" b="b" t="t" l="l"/>
            <a:pathLst>
              <a:path h="6848475" w="5136356">
                <a:moveTo>
                  <a:pt x="0" y="0"/>
                </a:moveTo>
                <a:lnTo>
                  <a:pt x="5136356" y="0"/>
                </a:lnTo>
                <a:lnTo>
                  <a:pt x="5136356" y="6848475"/>
                </a:lnTo>
                <a:lnTo>
                  <a:pt x="0" y="68484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861003" y="5144349"/>
            <a:ext cx="7621597" cy="320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606"/>
              </a:lnSpc>
            </a:pPr>
            <a:r>
              <a:rPr lang="en-US" sz="10505">
                <a:solidFill>
                  <a:srgbClr val="FFFFFF"/>
                </a:solidFill>
                <a:latin typeface="DM Sans Bold"/>
              </a:rPr>
              <a:t>Use Case: AI Chatbot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39005" y="658355"/>
            <a:ext cx="2701802" cy="3007666"/>
          </a:xfrm>
          <a:custGeom>
            <a:avLst/>
            <a:gdLst/>
            <a:ahLst/>
            <a:cxnLst/>
            <a:rect r="r" b="b" t="t" l="l"/>
            <a:pathLst>
              <a:path h="3007666" w="2701802">
                <a:moveTo>
                  <a:pt x="0" y="0"/>
                </a:moveTo>
                <a:lnTo>
                  <a:pt x="2701803" y="0"/>
                </a:lnTo>
                <a:lnTo>
                  <a:pt x="2701803" y="3007666"/>
                </a:lnTo>
                <a:lnTo>
                  <a:pt x="0" y="30076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59640" y="4745708"/>
            <a:ext cx="4508106" cy="4512592"/>
            <a:chOff x="0" y="0"/>
            <a:chExt cx="1187320" cy="11885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87320" cy="1188502"/>
            </a:xfrm>
            <a:custGeom>
              <a:avLst/>
              <a:gdLst/>
              <a:ahLst/>
              <a:cxnLst/>
              <a:rect r="r" b="b" t="t" l="l"/>
              <a:pathLst>
                <a:path h="1188502" w="1187320">
                  <a:moveTo>
                    <a:pt x="77280" y="0"/>
                  </a:moveTo>
                  <a:lnTo>
                    <a:pt x="1110040" y="0"/>
                  </a:lnTo>
                  <a:cubicBezTo>
                    <a:pt x="1152721" y="0"/>
                    <a:pt x="1187320" y="34599"/>
                    <a:pt x="1187320" y="77280"/>
                  </a:cubicBezTo>
                  <a:lnTo>
                    <a:pt x="1187320" y="1111222"/>
                  </a:lnTo>
                  <a:cubicBezTo>
                    <a:pt x="1187320" y="1153902"/>
                    <a:pt x="1152721" y="1188502"/>
                    <a:pt x="1110040" y="1188502"/>
                  </a:cubicBezTo>
                  <a:lnTo>
                    <a:pt x="77280" y="1188502"/>
                  </a:lnTo>
                  <a:cubicBezTo>
                    <a:pt x="34599" y="1188502"/>
                    <a:pt x="0" y="1153902"/>
                    <a:pt x="0" y="1111222"/>
                  </a:cubicBezTo>
                  <a:lnTo>
                    <a:pt x="0" y="77280"/>
                  </a:lnTo>
                  <a:cubicBezTo>
                    <a:pt x="0" y="34599"/>
                    <a:pt x="34599" y="0"/>
                    <a:pt x="77280" y="0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187320" cy="122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503936" y="5962303"/>
            <a:ext cx="2576162" cy="2666145"/>
          </a:xfrm>
          <a:custGeom>
            <a:avLst/>
            <a:gdLst/>
            <a:ahLst/>
            <a:cxnLst/>
            <a:rect r="r" b="b" t="t" l="l"/>
            <a:pathLst>
              <a:path h="2666145" w="2576162">
                <a:moveTo>
                  <a:pt x="0" y="0"/>
                </a:moveTo>
                <a:lnTo>
                  <a:pt x="2576162" y="0"/>
                </a:lnTo>
                <a:lnTo>
                  <a:pt x="2576162" y="2666145"/>
                </a:lnTo>
                <a:lnTo>
                  <a:pt x="0" y="2666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573620" y="4745708"/>
            <a:ext cx="4508106" cy="4512592"/>
            <a:chOff x="0" y="0"/>
            <a:chExt cx="1187320" cy="11885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87320" cy="1188502"/>
            </a:xfrm>
            <a:custGeom>
              <a:avLst/>
              <a:gdLst/>
              <a:ahLst/>
              <a:cxnLst/>
              <a:rect r="r" b="b" t="t" l="l"/>
              <a:pathLst>
                <a:path h="1188502" w="1187320">
                  <a:moveTo>
                    <a:pt x="77280" y="0"/>
                  </a:moveTo>
                  <a:lnTo>
                    <a:pt x="1110040" y="0"/>
                  </a:lnTo>
                  <a:cubicBezTo>
                    <a:pt x="1152721" y="0"/>
                    <a:pt x="1187320" y="34599"/>
                    <a:pt x="1187320" y="77280"/>
                  </a:cubicBezTo>
                  <a:lnTo>
                    <a:pt x="1187320" y="1111222"/>
                  </a:lnTo>
                  <a:cubicBezTo>
                    <a:pt x="1187320" y="1153902"/>
                    <a:pt x="1152721" y="1188502"/>
                    <a:pt x="1110040" y="1188502"/>
                  </a:cubicBezTo>
                  <a:lnTo>
                    <a:pt x="77280" y="1188502"/>
                  </a:lnTo>
                  <a:cubicBezTo>
                    <a:pt x="34599" y="1188502"/>
                    <a:pt x="0" y="1153902"/>
                    <a:pt x="0" y="1111222"/>
                  </a:cubicBezTo>
                  <a:lnTo>
                    <a:pt x="0" y="77280"/>
                  </a:lnTo>
                  <a:cubicBezTo>
                    <a:pt x="0" y="34599"/>
                    <a:pt x="34599" y="0"/>
                    <a:pt x="77280" y="0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87320" cy="122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264974" y="6309944"/>
            <a:ext cx="3383457" cy="1970864"/>
          </a:xfrm>
          <a:custGeom>
            <a:avLst/>
            <a:gdLst/>
            <a:ahLst/>
            <a:cxnLst/>
            <a:rect r="r" b="b" t="t" l="l"/>
            <a:pathLst>
              <a:path h="1970864" w="3383457">
                <a:moveTo>
                  <a:pt x="0" y="0"/>
                </a:moveTo>
                <a:lnTo>
                  <a:pt x="3383457" y="0"/>
                </a:lnTo>
                <a:lnTo>
                  <a:pt x="3383457" y="1970863"/>
                </a:lnTo>
                <a:lnTo>
                  <a:pt x="0" y="19708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681801" y="4745708"/>
            <a:ext cx="4508106" cy="4512592"/>
            <a:chOff x="0" y="0"/>
            <a:chExt cx="1187320" cy="11885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87320" cy="1188502"/>
            </a:xfrm>
            <a:custGeom>
              <a:avLst/>
              <a:gdLst/>
              <a:ahLst/>
              <a:cxnLst/>
              <a:rect r="r" b="b" t="t" l="l"/>
              <a:pathLst>
                <a:path h="1188502" w="1187320">
                  <a:moveTo>
                    <a:pt x="77280" y="0"/>
                  </a:moveTo>
                  <a:lnTo>
                    <a:pt x="1110040" y="0"/>
                  </a:lnTo>
                  <a:cubicBezTo>
                    <a:pt x="1152721" y="0"/>
                    <a:pt x="1187320" y="34599"/>
                    <a:pt x="1187320" y="77280"/>
                  </a:cubicBezTo>
                  <a:lnTo>
                    <a:pt x="1187320" y="1111222"/>
                  </a:lnTo>
                  <a:cubicBezTo>
                    <a:pt x="1187320" y="1153902"/>
                    <a:pt x="1152721" y="1188502"/>
                    <a:pt x="1110040" y="1188502"/>
                  </a:cubicBezTo>
                  <a:lnTo>
                    <a:pt x="77280" y="1188502"/>
                  </a:lnTo>
                  <a:cubicBezTo>
                    <a:pt x="34599" y="1188502"/>
                    <a:pt x="0" y="1153902"/>
                    <a:pt x="0" y="1111222"/>
                  </a:cubicBezTo>
                  <a:lnTo>
                    <a:pt x="0" y="77280"/>
                  </a:lnTo>
                  <a:cubicBezTo>
                    <a:pt x="0" y="34599"/>
                    <a:pt x="34599" y="0"/>
                    <a:pt x="77280" y="0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187320" cy="122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2577151" y="5789341"/>
            <a:ext cx="2365922" cy="2839106"/>
          </a:xfrm>
          <a:custGeom>
            <a:avLst/>
            <a:gdLst/>
            <a:ahLst/>
            <a:cxnLst/>
            <a:rect r="r" b="b" t="t" l="l"/>
            <a:pathLst>
              <a:path h="2839106" w="2365922">
                <a:moveTo>
                  <a:pt x="0" y="0"/>
                </a:moveTo>
                <a:lnTo>
                  <a:pt x="2365922" y="0"/>
                </a:lnTo>
                <a:lnTo>
                  <a:pt x="2365922" y="2839107"/>
                </a:lnTo>
                <a:lnTo>
                  <a:pt x="0" y="28391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28700" y="1028700"/>
            <a:ext cx="16683780" cy="1877257"/>
            <a:chOff x="0" y="0"/>
            <a:chExt cx="22245040" cy="2503010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0"/>
              <a:ext cx="22245040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399"/>
                </a:lnSpc>
              </a:pPr>
              <a:r>
                <a:rPr lang="en-US" sz="6999">
                  <a:solidFill>
                    <a:srgbClr val="3059C4"/>
                  </a:solidFill>
                  <a:latin typeface="DM Sans Bold"/>
                </a:rPr>
                <a:t>Document Loaders and Utils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656767"/>
              <a:ext cx="22245040" cy="8462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98829" indent="-399415" lvl="1">
                <a:lnSpc>
                  <a:spcPts val="5179"/>
                </a:lnSpc>
                <a:buFont typeface="Arial"/>
                <a:buChar char="•"/>
              </a:pPr>
              <a:r>
                <a:rPr lang="en-US" sz="3699">
                  <a:solidFill>
                    <a:srgbClr val="212121"/>
                  </a:solidFill>
                  <a:latin typeface="Arimo"/>
                </a:rPr>
                <a:t>Allows you to load documents from numerous data sources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28700" y="3075471"/>
            <a:ext cx="15597945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8829" indent="-399415" lvl="1">
              <a:lnSpc>
                <a:spcPts val="4439"/>
              </a:lnSpc>
              <a:buFont typeface="Arial"/>
              <a:buChar char="•"/>
            </a:pPr>
            <a:r>
              <a:rPr lang="en-US" sz="3699">
                <a:solidFill>
                  <a:srgbClr val="212121"/>
                </a:solidFill>
                <a:latin typeface="Arimo"/>
              </a:rPr>
              <a:t>Supports many document types such as PDF and MS Word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849584" y="5114925"/>
            <a:ext cx="3884866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212121"/>
                </a:solidFill>
                <a:latin typeface="Arimo"/>
              </a:rPr>
              <a:t>File System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763564" y="5114925"/>
            <a:ext cx="3884866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212121"/>
                </a:solidFill>
                <a:latin typeface="Arimo"/>
              </a:rPr>
              <a:t>URL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871745" y="5114925"/>
            <a:ext cx="3884866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212121"/>
                </a:solidFill>
                <a:latin typeface="Arimo"/>
              </a:rPr>
              <a:t>AWS S3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18388" y="2736096"/>
            <a:ext cx="13851225" cy="6841154"/>
          </a:xfrm>
          <a:custGeom>
            <a:avLst/>
            <a:gdLst/>
            <a:ahLst/>
            <a:cxnLst/>
            <a:rect r="r" b="b" t="t" l="l"/>
            <a:pathLst>
              <a:path h="6841154" w="13851225">
                <a:moveTo>
                  <a:pt x="0" y="0"/>
                </a:moveTo>
                <a:lnTo>
                  <a:pt x="13851224" y="0"/>
                </a:lnTo>
                <a:lnTo>
                  <a:pt x="13851224" y="6841154"/>
                </a:lnTo>
                <a:lnTo>
                  <a:pt x="0" y="68411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98712">
            <a:off x="13140832" y="2609159"/>
            <a:ext cx="1233584" cy="912852"/>
          </a:xfrm>
          <a:custGeom>
            <a:avLst/>
            <a:gdLst/>
            <a:ahLst/>
            <a:cxnLst/>
            <a:rect r="r" b="b" t="t" l="l"/>
            <a:pathLst>
              <a:path h="912852" w="1233584">
                <a:moveTo>
                  <a:pt x="0" y="0"/>
                </a:moveTo>
                <a:lnTo>
                  <a:pt x="1233585" y="0"/>
                </a:lnTo>
                <a:lnTo>
                  <a:pt x="1233585" y="912852"/>
                </a:lnTo>
                <a:lnTo>
                  <a:pt x="0" y="9128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61895" y="627728"/>
            <a:ext cx="17364210" cy="2651611"/>
            <a:chOff x="0" y="0"/>
            <a:chExt cx="23152280" cy="353548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23152280" cy="2413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184"/>
                </a:lnSpc>
              </a:pPr>
              <a:r>
                <a:rPr lang="en-US" sz="5986">
                  <a:solidFill>
                    <a:srgbClr val="3059C4"/>
                  </a:solidFill>
                  <a:latin typeface="DM Sans Bold"/>
                </a:rPr>
                <a:t>Use Case: Question-Answering with your own documents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669200"/>
              <a:ext cx="23152280" cy="8662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318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2997289" y="2357915"/>
            <a:ext cx="4828816" cy="588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2"/>
              </a:lnSpc>
            </a:pPr>
            <a:r>
              <a:rPr lang="en-US" sz="2491">
                <a:solidFill>
                  <a:srgbClr val="292626"/>
                </a:solidFill>
                <a:latin typeface="Comic Sans"/>
              </a:rPr>
              <a:t>AUGMENTED </a:t>
            </a:r>
          </a:p>
          <a:p>
            <a:pPr algn="ctr">
              <a:lnSpc>
                <a:spcPts val="2242"/>
              </a:lnSpc>
            </a:pPr>
            <a:r>
              <a:rPr lang="en-US" sz="2491">
                <a:solidFill>
                  <a:srgbClr val="292626"/>
                </a:solidFill>
                <a:latin typeface="Comic Sans"/>
              </a:rPr>
              <a:t>GENERATION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3757983">
            <a:off x="5310914" y="-2439917"/>
            <a:ext cx="11166320" cy="21899658"/>
            <a:chOff x="0" y="0"/>
            <a:chExt cx="2940924" cy="57678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40924" cy="5767811"/>
            </a:xfrm>
            <a:custGeom>
              <a:avLst/>
              <a:gdLst/>
              <a:ahLst/>
              <a:cxnLst/>
              <a:rect r="r" b="b" t="t" l="l"/>
              <a:pathLst>
                <a:path h="5767811" w="2940924">
                  <a:moveTo>
                    <a:pt x="0" y="0"/>
                  </a:moveTo>
                  <a:lnTo>
                    <a:pt x="2940924" y="0"/>
                  </a:lnTo>
                  <a:lnTo>
                    <a:pt x="2940924" y="5767811"/>
                  </a:lnTo>
                  <a:lnTo>
                    <a:pt x="0" y="5767811"/>
                  </a:lnTo>
                  <a:close/>
                </a:path>
              </a:pathLst>
            </a:custGeom>
            <a:solidFill>
              <a:srgbClr val="1B4A7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40924" cy="58059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099406" y="4890688"/>
            <a:ext cx="10396944" cy="420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47"/>
              </a:lnSpc>
            </a:pPr>
            <a:r>
              <a:rPr lang="en-US" sz="9205">
                <a:solidFill>
                  <a:srgbClr val="FFFFFF"/>
                </a:solidFill>
                <a:latin typeface="DM Sans Bold"/>
              </a:rPr>
              <a:t>How can all my documents fit in one prompt?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20313" y="1922937"/>
            <a:ext cx="10396944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47"/>
              </a:lnSpc>
            </a:pPr>
            <a:r>
              <a:rPr lang="en-US" sz="9205">
                <a:solidFill>
                  <a:srgbClr val="292626"/>
                </a:solidFill>
                <a:latin typeface="DM Sans Bold"/>
              </a:rPr>
              <a:t>Question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46009" y="0"/>
            <a:ext cx="9841991" cy="10287000"/>
            <a:chOff x="0" y="0"/>
            <a:chExt cx="2592129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92129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92129">
                  <a:moveTo>
                    <a:pt x="0" y="0"/>
                  </a:moveTo>
                  <a:lnTo>
                    <a:pt x="2592129" y="0"/>
                  </a:lnTo>
                  <a:lnTo>
                    <a:pt x="259212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1EE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92129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695854" y="1804789"/>
            <a:ext cx="9342300" cy="6219318"/>
          </a:xfrm>
          <a:custGeom>
            <a:avLst/>
            <a:gdLst/>
            <a:ahLst/>
            <a:cxnLst/>
            <a:rect r="r" b="b" t="t" l="l"/>
            <a:pathLst>
              <a:path h="6219318" w="9342300">
                <a:moveTo>
                  <a:pt x="0" y="0"/>
                </a:moveTo>
                <a:lnTo>
                  <a:pt x="9342300" y="0"/>
                </a:lnTo>
                <a:lnTo>
                  <a:pt x="9342300" y="6219318"/>
                </a:lnTo>
                <a:lnTo>
                  <a:pt x="0" y="62193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12" t="0" r="-191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9704" y="1666748"/>
            <a:ext cx="7344776" cy="6738833"/>
          </a:xfrm>
          <a:custGeom>
            <a:avLst/>
            <a:gdLst/>
            <a:ahLst/>
            <a:cxnLst/>
            <a:rect r="r" b="b" t="t" l="l"/>
            <a:pathLst>
              <a:path h="6738833" w="7344776">
                <a:moveTo>
                  <a:pt x="0" y="0"/>
                </a:moveTo>
                <a:lnTo>
                  <a:pt x="7344776" y="0"/>
                </a:lnTo>
                <a:lnTo>
                  <a:pt x="7344776" y="6738833"/>
                </a:lnTo>
                <a:lnTo>
                  <a:pt x="0" y="67388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76" r="0" b="-127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62512" y="542925"/>
            <a:ext cx="7161969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4878F4"/>
                </a:solidFill>
                <a:latin typeface="DM Sans Bold"/>
              </a:rPr>
              <a:t>Ingestion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70864" y="542925"/>
            <a:ext cx="7161969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212121"/>
                </a:solidFill>
                <a:latin typeface="DM Sans Bold"/>
              </a:rPr>
              <a:t>Retrieval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04220" y="8681679"/>
            <a:ext cx="1527956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3999">
                <a:solidFill>
                  <a:srgbClr val="292626"/>
                </a:solidFill>
                <a:latin typeface="Comic Sans Bold"/>
              </a:rPr>
              <a:t>RETRIEVAL AUGMENTED GENERATION (RAG)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9704" y="1583809"/>
            <a:ext cx="2242394" cy="220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0"/>
              </a:lnSpc>
            </a:pPr>
            <a:r>
              <a:rPr lang="en-US" sz="1800">
                <a:solidFill>
                  <a:srgbClr val="292626"/>
                </a:solidFill>
                <a:latin typeface="Comic Sans Bold"/>
              </a:rPr>
              <a:t>DEVELOPER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95854" y="1852414"/>
            <a:ext cx="1962299" cy="220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0"/>
              </a:lnSpc>
            </a:pPr>
            <a:r>
              <a:rPr lang="en-US" sz="1800">
                <a:solidFill>
                  <a:srgbClr val="292626"/>
                </a:solidFill>
                <a:latin typeface="Comic Sans Bold"/>
              </a:rPr>
              <a:t>USER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85895" y="1537652"/>
            <a:ext cx="14018062" cy="7813423"/>
          </a:xfrm>
          <a:custGeom>
            <a:avLst/>
            <a:gdLst/>
            <a:ahLst/>
            <a:cxnLst/>
            <a:rect r="r" b="b" t="t" l="l"/>
            <a:pathLst>
              <a:path h="7813423" w="14018062">
                <a:moveTo>
                  <a:pt x="0" y="0"/>
                </a:moveTo>
                <a:lnTo>
                  <a:pt x="14018063" y="0"/>
                </a:lnTo>
                <a:lnTo>
                  <a:pt x="14018063" y="7813424"/>
                </a:lnTo>
                <a:lnTo>
                  <a:pt x="0" y="78134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291" r="0" b="-329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79669" y="653097"/>
            <a:ext cx="11398166" cy="884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99"/>
              </a:lnSpc>
            </a:pPr>
            <a:r>
              <a:rPr lang="en-US" sz="6699" spc="-66">
                <a:solidFill>
                  <a:srgbClr val="3059C4"/>
                </a:solidFill>
                <a:latin typeface="DM Sans Bold"/>
              </a:rPr>
              <a:t>Sample Embedding Space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697341" y="9236458"/>
            <a:ext cx="11398166" cy="257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900" spc="-19">
                <a:solidFill>
                  <a:srgbClr val="292626"/>
                </a:solidFill>
                <a:latin typeface="DM Sans Bold"/>
              </a:rPr>
              <a:t>Taken from https://neptune.ai/blog/word-embeddings-guide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2365" y="1602456"/>
            <a:ext cx="17656592" cy="8436015"/>
            <a:chOff x="0" y="0"/>
            <a:chExt cx="5695955" cy="27214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95956" cy="2721429"/>
            </a:xfrm>
            <a:custGeom>
              <a:avLst/>
              <a:gdLst/>
              <a:ahLst/>
              <a:cxnLst/>
              <a:rect r="r" b="b" t="t" l="l"/>
              <a:pathLst>
                <a:path h="2721429" w="5695956">
                  <a:moveTo>
                    <a:pt x="5571496" y="2721429"/>
                  </a:moveTo>
                  <a:lnTo>
                    <a:pt x="124460" y="2721429"/>
                  </a:lnTo>
                  <a:cubicBezTo>
                    <a:pt x="55880" y="2721429"/>
                    <a:pt x="0" y="2665549"/>
                    <a:pt x="0" y="259696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571496" y="0"/>
                  </a:lnTo>
                  <a:cubicBezTo>
                    <a:pt x="5640076" y="0"/>
                    <a:pt x="5695956" y="55880"/>
                    <a:pt x="5695956" y="124460"/>
                  </a:cubicBezTo>
                  <a:lnTo>
                    <a:pt x="5695956" y="2596969"/>
                  </a:lnTo>
                  <a:cubicBezTo>
                    <a:pt x="5695956" y="2665549"/>
                    <a:pt x="5640076" y="2721429"/>
                    <a:pt x="5571496" y="2721429"/>
                  </a:cubicBezTo>
                  <a:close/>
                </a:path>
              </a:pathLst>
            </a:custGeom>
            <a:solidFill>
              <a:srgbClr val="FFFFFF">
                <a:alpha val="4706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38883" y="1888192"/>
            <a:ext cx="17619564" cy="7971369"/>
          </a:xfrm>
          <a:custGeom>
            <a:avLst/>
            <a:gdLst/>
            <a:ahLst/>
            <a:cxnLst/>
            <a:rect r="r" b="b" t="t" l="l"/>
            <a:pathLst>
              <a:path h="7971369" w="17619564">
                <a:moveTo>
                  <a:pt x="0" y="0"/>
                </a:moveTo>
                <a:lnTo>
                  <a:pt x="17619564" y="0"/>
                </a:lnTo>
                <a:lnTo>
                  <a:pt x="17619564" y="7971370"/>
                </a:lnTo>
                <a:lnTo>
                  <a:pt x="0" y="79713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79669" y="653097"/>
            <a:ext cx="11398166" cy="884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99"/>
              </a:lnSpc>
            </a:pPr>
            <a:r>
              <a:rPr lang="en-US" sz="6699" spc="-66">
                <a:solidFill>
                  <a:srgbClr val="3059C4"/>
                </a:solidFill>
                <a:latin typeface="DM Sans Bold"/>
              </a:rPr>
              <a:t>Supported Vector Stores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1756" y="358777"/>
            <a:ext cx="16047544" cy="8651406"/>
          </a:xfrm>
          <a:custGeom>
            <a:avLst/>
            <a:gdLst/>
            <a:ahLst/>
            <a:cxnLst/>
            <a:rect r="r" b="b" t="t" l="l"/>
            <a:pathLst>
              <a:path h="8651406" w="16047544">
                <a:moveTo>
                  <a:pt x="0" y="0"/>
                </a:moveTo>
                <a:lnTo>
                  <a:pt x="16047544" y="0"/>
                </a:lnTo>
                <a:lnTo>
                  <a:pt x="16047544" y="8651406"/>
                </a:lnTo>
                <a:lnTo>
                  <a:pt x="0" y="86514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76" r="0" b="-57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1756" y="9322687"/>
            <a:ext cx="705200" cy="705200"/>
          </a:xfrm>
          <a:custGeom>
            <a:avLst/>
            <a:gdLst/>
            <a:ahLst/>
            <a:cxnLst/>
            <a:rect r="r" b="b" t="t" l="l"/>
            <a:pathLst>
              <a:path h="705200" w="705200">
                <a:moveTo>
                  <a:pt x="0" y="0"/>
                </a:moveTo>
                <a:lnTo>
                  <a:pt x="705199" y="0"/>
                </a:lnTo>
                <a:lnTo>
                  <a:pt x="705199" y="705199"/>
                </a:lnTo>
                <a:lnTo>
                  <a:pt x="0" y="705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06178" y="9460264"/>
            <a:ext cx="603854" cy="567623"/>
          </a:xfrm>
          <a:custGeom>
            <a:avLst/>
            <a:gdLst/>
            <a:ahLst/>
            <a:cxnLst/>
            <a:rect r="r" b="b" t="t" l="l"/>
            <a:pathLst>
              <a:path h="567623" w="603854">
                <a:moveTo>
                  <a:pt x="0" y="0"/>
                </a:moveTo>
                <a:lnTo>
                  <a:pt x="603854" y="0"/>
                </a:lnTo>
                <a:lnTo>
                  <a:pt x="603854" y="567622"/>
                </a:lnTo>
                <a:lnTo>
                  <a:pt x="0" y="5676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16955" y="9563100"/>
            <a:ext cx="6531767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3059C4"/>
                </a:solidFill>
                <a:latin typeface="DM Sans Bold"/>
              </a:rPr>
              <a:t>https://www.linkedin.com/in/jansen-ang/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408105" y="9563100"/>
            <a:ext cx="485119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3059C4"/>
                </a:solidFill>
                <a:latin typeface="DM Sans Bold"/>
              </a:rPr>
              <a:t>https://github.com/jmgang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32381" y="7317666"/>
            <a:ext cx="4080099" cy="2553191"/>
          </a:xfrm>
          <a:custGeom>
            <a:avLst/>
            <a:gdLst/>
            <a:ahLst/>
            <a:cxnLst/>
            <a:rect r="r" b="b" t="t" l="l"/>
            <a:pathLst>
              <a:path h="2553191" w="4080099">
                <a:moveTo>
                  <a:pt x="0" y="0"/>
                </a:moveTo>
                <a:lnTo>
                  <a:pt x="4080099" y="0"/>
                </a:lnTo>
                <a:lnTo>
                  <a:pt x="4080099" y="2553191"/>
                </a:lnTo>
                <a:lnTo>
                  <a:pt x="0" y="25531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683780" cy="4506157"/>
            <a:chOff x="0" y="0"/>
            <a:chExt cx="22245040" cy="600821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22245040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399"/>
                </a:lnSpc>
              </a:pPr>
              <a:r>
                <a:rPr lang="en-US" sz="6999">
                  <a:solidFill>
                    <a:srgbClr val="3059C4"/>
                  </a:solidFill>
                  <a:latin typeface="DM Sans Bold"/>
                </a:rPr>
                <a:t>AI Services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656767"/>
              <a:ext cx="22245040" cy="43514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98829" indent="-399415" lvl="1">
                <a:lnSpc>
                  <a:spcPts val="5179"/>
                </a:lnSpc>
                <a:buFont typeface="Arial"/>
                <a:buChar char="•"/>
              </a:pPr>
              <a:r>
                <a:rPr lang="en-US" sz="3699">
                  <a:solidFill>
                    <a:srgbClr val="212121"/>
                  </a:solidFill>
                  <a:latin typeface="Arimo"/>
                </a:rPr>
                <a:t>Provide a simpler and more flexible alternative to chains</a:t>
              </a:r>
            </a:p>
            <a:p>
              <a:pPr marL="798829" indent="-399415" lvl="1">
                <a:lnSpc>
                  <a:spcPts val="5179"/>
                </a:lnSpc>
                <a:buFont typeface="Arial"/>
                <a:buChar char="•"/>
              </a:pPr>
              <a:r>
                <a:rPr lang="en-US" sz="3699">
                  <a:solidFill>
                    <a:srgbClr val="212121"/>
                  </a:solidFill>
                  <a:latin typeface="Arimo"/>
                </a:rPr>
                <a:t>Allows you to create complex, customizable AI interactions with an interface</a:t>
              </a:r>
            </a:p>
            <a:p>
              <a:pPr marL="798829" indent="-399415" lvl="1">
                <a:lnSpc>
                  <a:spcPts val="5179"/>
                </a:lnSpc>
                <a:buFont typeface="Arial"/>
                <a:buChar char="•"/>
              </a:pPr>
              <a:r>
                <a:rPr lang="en-US" sz="3699">
                  <a:solidFill>
                    <a:srgbClr val="212121"/>
                  </a:solidFill>
                  <a:latin typeface="Arimo"/>
                </a:rPr>
                <a:t>Data Type versatility</a:t>
              </a:r>
            </a:p>
            <a:p>
              <a:pPr marL="798829" indent="-399415" lvl="1">
                <a:lnSpc>
                  <a:spcPts val="5179"/>
                </a:lnSpc>
                <a:buFont typeface="Arial"/>
                <a:buChar char="•"/>
              </a:pPr>
              <a:r>
                <a:rPr lang="en-US" sz="3699">
                  <a:solidFill>
                    <a:srgbClr val="212121"/>
                  </a:solidFill>
                  <a:latin typeface="Arimo"/>
                </a:rPr>
                <a:t>Declarative and Annotation-based Syntax</a:t>
              </a:r>
            </a:p>
            <a:p>
              <a:pPr marL="798829" indent="-399415" lvl="1">
                <a:lnSpc>
                  <a:spcPts val="5179"/>
                </a:lnSpc>
                <a:buFont typeface="Arial"/>
                <a:buChar char="•"/>
              </a:pPr>
              <a:r>
                <a:rPr lang="en-US" sz="3699">
                  <a:solidFill>
                    <a:srgbClr val="212121"/>
                  </a:solidFill>
                  <a:latin typeface="Arimo"/>
                </a:rPr>
                <a:t>Can integrate with prompts, models, memory and tools.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3757983">
            <a:off x="5310914" y="-2439917"/>
            <a:ext cx="11166320" cy="21899658"/>
            <a:chOff x="0" y="0"/>
            <a:chExt cx="2940924" cy="57678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40924" cy="5767811"/>
            </a:xfrm>
            <a:custGeom>
              <a:avLst/>
              <a:gdLst/>
              <a:ahLst/>
              <a:cxnLst/>
              <a:rect r="r" b="b" t="t" l="l"/>
              <a:pathLst>
                <a:path h="5767811" w="2940924">
                  <a:moveTo>
                    <a:pt x="0" y="0"/>
                  </a:moveTo>
                  <a:lnTo>
                    <a:pt x="2940924" y="0"/>
                  </a:lnTo>
                  <a:lnTo>
                    <a:pt x="2940924" y="5767811"/>
                  </a:lnTo>
                  <a:lnTo>
                    <a:pt x="0" y="5767811"/>
                  </a:lnTo>
                  <a:close/>
                </a:path>
              </a:pathLst>
            </a:custGeom>
            <a:solidFill>
              <a:srgbClr val="1B4A7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40924" cy="58059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6677" y="2065042"/>
            <a:ext cx="5300870" cy="4114800"/>
          </a:xfrm>
          <a:custGeom>
            <a:avLst/>
            <a:gdLst/>
            <a:ahLst/>
            <a:cxnLst/>
            <a:rect r="r" b="b" t="t" l="l"/>
            <a:pathLst>
              <a:path h="4114800" w="5300870">
                <a:moveTo>
                  <a:pt x="0" y="0"/>
                </a:moveTo>
                <a:lnTo>
                  <a:pt x="5300870" y="0"/>
                </a:lnTo>
                <a:lnTo>
                  <a:pt x="53008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944327" y="4122442"/>
            <a:ext cx="9505875" cy="560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47"/>
              </a:lnSpc>
            </a:pPr>
            <a:r>
              <a:rPr lang="en-US" sz="9205">
                <a:solidFill>
                  <a:srgbClr val="FFFFFF"/>
                </a:solidFill>
                <a:latin typeface="DM Sans Bold"/>
              </a:rPr>
              <a:t>Use Case: Member Extractor and Book Finder 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23796" y="7517092"/>
            <a:ext cx="4080099" cy="2553191"/>
          </a:xfrm>
          <a:custGeom>
            <a:avLst/>
            <a:gdLst/>
            <a:ahLst/>
            <a:cxnLst/>
            <a:rect r="r" b="b" t="t" l="l"/>
            <a:pathLst>
              <a:path h="2553191" w="4080099">
                <a:moveTo>
                  <a:pt x="0" y="0"/>
                </a:moveTo>
                <a:lnTo>
                  <a:pt x="4080099" y="0"/>
                </a:lnTo>
                <a:lnTo>
                  <a:pt x="4080099" y="2553191"/>
                </a:lnTo>
                <a:lnTo>
                  <a:pt x="0" y="25531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87563" y="7942594"/>
            <a:ext cx="2471737" cy="1831283"/>
          </a:xfrm>
          <a:custGeom>
            <a:avLst/>
            <a:gdLst/>
            <a:ahLst/>
            <a:cxnLst/>
            <a:rect r="r" b="b" t="t" l="l"/>
            <a:pathLst>
              <a:path h="1831283" w="2471737">
                <a:moveTo>
                  <a:pt x="0" y="0"/>
                </a:moveTo>
                <a:lnTo>
                  <a:pt x="2471737" y="0"/>
                </a:lnTo>
                <a:lnTo>
                  <a:pt x="2471737" y="1831283"/>
                </a:lnTo>
                <a:lnTo>
                  <a:pt x="0" y="18312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1154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16683780" cy="1877257"/>
            <a:chOff x="0" y="0"/>
            <a:chExt cx="22245040" cy="250301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22245040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399"/>
                </a:lnSpc>
              </a:pPr>
              <a:r>
                <a:rPr lang="en-US" sz="6999">
                  <a:solidFill>
                    <a:srgbClr val="3059C4"/>
                  </a:solidFill>
                  <a:latin typeface="DM Sans Bold"/>
                </a:rPr>
                <a:t>AI Services Tools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656767"/>
              <a:ext cx="22245040" cy="8462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98829" indent="-399415" lvl="1">
                <a:lnSpc>
                  <a:spcPts val="5179"/>
                </a:lnSpc>
                <a:buFont typeface="Arial"/>
                <a:buChar char="•"/>
              </a:pPr>
              <a:r>
                <a:rPr lang="en-US" sz="3699">
                  <a:solidFill>
                    <a:srgbClr val="212121"/>
                  </a:solidFill>
                  <a:latin typeface="Arimo"/>
                </a:rPr>
                <a:t>Delegate your own implemented tasks to the LLM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3021022"/>
            <a:ext cx="15597945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8829" indent="-399415" lvl="1">
              <a:lnSpc>
                <a:spcPts val="4439"/>
              </a:lnSpc>
              <a:buFont typeface="Arial"/>
              <a:buChar char="•"/>
            </a:pPr>
            <a:r>
              <a:rPr lang="en-US" sz="3699">
                <a:solidFill>
                  <a:srgbClr val="212121"/>
                </a:solidFill>
                <a:latin typeface="Arimo"/>
              </a:rPr>
              <a:t>Methods annotated with @Tool are considered tools that a language model can use.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288611"/>
            <a:ext cx="15597945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8829" indent="-399415" lvl="1">
              <a:lnSpc>
                <a:spcPts val="4439"/>
              </a:lnSpc>
              <a:buFont typeface="Arial"/>
              <a:buChar char="•"/>
            </a:pPr>
            <a:r>
              <a:rPr lang="en-US" sz="3699">
                <a:solidFill>
                  <a:srgbClr val="212121"/>
                </a:solidFill>
                <a:latin typeface="Arimo"/>
              </a:rPr>
              <a:t>OpenAI Function Calls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3757983">
            <a:off x="5310914" y="-2439917"/>
            <a:ext cx="11166320" cy="21899658"/>
            <a:chOff x="0" y="0"/>
            <a:chExt cx="2940924" cy="57678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40924" cy="5767811"/>
            </a:xfrm>
            <a:custGeom>
              <a:avLst/>
              <a:gdLst/>
              <a:ahLst/>
              <a:cxnLst/>
              <a:rect r="r" b="b" t="t" l="l"/>
              <a:pathLst>
                <a:path h="5767811" w="2940924">
                  <a:moveTo>
                    <a:pt x="0" y="0"/>
                  </a:moveTo>
                  <a:lnTo>
                    <a:pt x="2940924" y="0"/>
                  </a:lnTo>
                  <a:lnTo>
                    <a:pt x="2940924" y="5767811"/>
                  </a:lnTo>
                  <a:lnTo>
                    <a:pt x="0" y="5767811"/>
                  </a:lnTo>
                  <a:close/>
                </a:path>
              </a:pathLst>
            </a:custGeom>
            <a:solidFill>
              <a:srgbClr val="1B4A7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40924" cy="58059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62719">
            <a:off x="3225276" y="1275682"/>
            <a:ext cx="3445348" cy="5048130"/>
          </a:xfrm>
          <a:custGeom>
            <a:avLst/>
            <a:gdLst/>
            <a:ahLst/>
            <a:cxnLst/>
            <a:rect r="r" b="b" t="t" l="l"/>
            <a:pathLst>
              <a:path h="5048130" w="3445348">
                <a:moveTo>
                  <a:pt x="0" y="0"/>
                </a:moveTo>
                <a:lnTo>
                  <a:pt x="3445348" y="0"/>
                </a:lnTo>
                <a:lnTo>
                  <a:pt x="3445348" y="5048130"/>
                </a:lnTo>
                <a:lnTo>
                  <a:pt x="0" y="5048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43246" y="3071568"/>
            <a:ext cx="995179" cy="1084664"/>
          </a:xfrm>
          <a:custGeom>
            <a:avLst/>
            <a:gdLst/>
            <a:ahLst/>
            <a:cxnLst/>
            <a:rect r="r" b="b" t="t" l="l"/>
            <a:pathLst>
              <a:path h="1084664" w="995179">
                <a:moveTo>
                  <a:pt x="0" y="0"/>
                </a:moveTo>
                <a:lnTo>
                  <a:pt x="995179" y="0"/>
                </a:lnTo>
                <a:lnTo>
                  <a:pt x="995179" y="1084664"/>
                </a:lnTo>
                <a:lnTo>
                  <a:pt x="0" y="10846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819548" y="6505575"/>
            <a:ext cx="12076332" cy="275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7"/>
              </a:lnSpc>
            </a:pPr>
            <a:r>
              <a:rPr lang="en-US" sz="9005">
                <a:solidFill>
                  <a:srgbClr val="FFFFFF"/>
                </a:solidFill>
                <a:latin typeface="DM Sans Bold"/>
              </a:rPr>
              <a:t>Use Case: </a:t>
            </a:r>
          </a:p>
          <a:p>
            <a:pPr>
              <a:lnSpc>
                <a:spcPts val="10807"/>
              </a:lnSpc>
            </a:pPr>
            <a:r>
              <a:rPr lang="en-US" sz="9005">
                <a:solidFill>
                  <a:srgbClr val="FFFFFF"/>
                </a:solidFill>
                <a:latin typeface="DM Sans Bold"/>
              </a:rPr>
              <a:t>Java News Retriever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543246" y="4965257"/>
            <a:ext cx="830153" cy="904799"/>
          </a:xfrm>
          <a:custGeom>
            <a:avLst/>
            <a:gdLst/>
            <a:ahLst/>
            <a:cxnLst/>
            <a:rect r="r" b="b" t="t" l="l"/>
            <a:pathLst>
              <a:path h="904799" w="830153">
                <a:moveTo>
                  <a:pt x="0" y="0"/>
                </a:moveTo>
                <a:lnTo>
                  <a:pt x="830153" y="0"/>
                </a:lnTo>
                <a:lnTo>
                  <a:pt x="830153" y="904799"/>
                </a:lnTo>
                <a:lnTo>
                  <a:pt x="0" y="9047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683780" cy="5820607"/>
            <a:chOff x="0" y="0"/>
            <a:chExt cx="22245040" cy="776081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22245040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399"/>
                </a:lnSpc>
              </a:pPr>
              <a:r>
                <a:rPr lang="en-US" sz="6999">
                  <a:solidFill>
                    <a:srgbClr val="3059C4"/>
                  </a:solidFill>
                  <a:latin typeface="DM Sans Bold"/>
                </a:rPr>
                <a:t>Other Features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656767"/>
              <a:ext cx="22245040" cy="6104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98829" indent="-399415" lvl="1">
                <a:lnSpc>
                  <a:spcPts val="5179"/>
                </a:lnSpc>
                <a:buFont typeface="Arial"/>
                <a:buChar char="•"/>
              </a:pPr>
              <a:r>
                <a:rPr lang="en-US" sz="3699">
                  <a:solidFill>
                    <a:srgbClr val="212121"/>
                  </a:solidFill>
                  <a:latin typeface="Arimo"/>
                </a:rPr>
                <a:t>Support for Java Frameworks</a:t>
              </a:r>
            </a:p>
            <a:p>
              <a:pPr marL="1597659" indent="-532553" lvl="2">
                <a:lnSpc>
                  <a:spcPts val="5179"/>
                </a:lnSpc>
                <a:buFont typeface="Arial"/>
                <a:buChar char="⚬"/>
              </a:pPr>
              <a:r>
                <a:rPr lang="en-US" sz="3699">
                  <a:solidFill>
                    <a:srgbClr val="212121"/>
                  </a:solidFill>
                  <a:latin typeface="Arimo"/>
                </a:rPr>
                <a:t>Spring Boot Starter </a:t>
              </a:r>
            </a:p>
            <a:p>
              <a:pPr marL="1597659" indent="-532553" lvl="2">
                <a:lnSpc>
                  <a:spcPts val="5179"/>
                </a:lnSpc>
                <a:buFont typeface="Arial"/>
                <a:buChar char="⚬"/>
              </a:pPr>
              <a:r>
                <a:rPr lang="en-US" sz="3699">
                  <a:solidFill>
                    <a:srgbClr val="212121"/>
                  </a:solidFill>
                  <a:latin typeface="Arimo"/>
                </a:rPr>
                <a:t>Quarkus Extension (quarkus-langchain4j-core)</a:t>
              </a:r>
            </a:p>
            <a:p>
              <a:pPr marL="798829" indent="-399415" lvl="1">
                <a:lnSpc>
                  <a:spcPts val="5179"/>
                </a:lnSpc>
                <a:buFont typeface="Arial"/>
                <a:buChar char="•"/>
              </a:pPr>
              <a:r>
                <a:rPr lang="en-US" sz="3699">
                  <a:solidFill>
                    <a:srgbClr val="212121"/>
                  </a:solidFill>
                  <a:latin typeface="Arimo"/>
                </a:rPr>
                <a:t>Moderation models</a:t>
              </a:r>
            </a:p>
            <a:p>
              <a:pPr marL="798829" indent="-399415" lvl="1">
                <a:lnSpc>
                  <a:spcPts val="5179"/>
                </a:lnSpc>
                <a:buFont typeface="Arial"/>
                <a:buChar char="•"/>
              </a:pPr>
              <a:r>
                <a:rPr lang="en-US" sz="3699">
                  <a:solidFill>
                    <a:srgbClr val="212121"/>
                  </a:solidFill>
                  <a:latin typeface="Arimo"/>
                </a:rPr>
                <a:t>Dynamic Tools</a:t>
              </a:r>
            </a:p>
            <a:p>
              <a:pPr marL="798829" indent="-399415" lvl="1">
                <a:lnSpc>
                  <a:spcPts val="5179"/>
                </a:lnSpc>
                <a:buFont typeface="Arial"/>
                <a:buChar char="•"/>
              </a:pPr>
              <a:r>
                <a:rPr lang="en-US" sz="3699">
                  <a:solidFill>
                    <a:srgbClr val="212121"/>
                  </a:solidFill>
                  <a:latin typeface="Arimo"/>
                </a:rPr>
                <a:t>Streaming</a:t>
              </a:r>
            </a:p>
            <a:p>
              <a:pPr marL="798829" indent="-399415" lvl="1">
                <a:lnSpc>
                  <a:spcPts val="5179"/>
                </a:lnSpc>
                <a:buFont typeface="Arial"/>
                <a:buChar char="•"/>
              </a:pPr>
              <a:r>
                <a:rPr lang="en-US" sz="3699">
                  <a:solidFill>
                    <a:srgbClr val="212121"/>
                  </a:solidFill>
                  <a:latin typeface="Arimo"/>
                </a:rPr>
                <a:t>Output Parsers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683780" cy="5820607"/>
            <a:chOff x="0" y="0"/>
            <a:chExt cx="22245040" cy="776081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22245040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399"/>
                </a:lnSpc>
              </a:pPr>
              <a:r>
                <a:rPr lang="en-US" sz="6999">
                  <a:solidFill>
                    <a:srgbClr val="3059C4"/>
                  </a:solidFill>
                  <a:latin typeface="DM Sans Bold"/>
                </a:rPr>
                <a:t>Features Coming Soon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656767"/>
              <a:ext cx="22245040" cy="6104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98829" indent="-399415" lvl="1">
                <a:lnSpc>
                  <a:spcPts val="5179"/>
                </a:lnSpc>
                <a:buFont typeface="Arial"/>
                <a:buChar char="•"/>
              </a:pPr>
              <a:r>
                <a:rPr lang="en-US" sz="3699">
                  <a:solidFill>
                    <a:srgbClr val="212121"/>
                  </a:solidFill>
                  <a:latin typeface="Arimo"/>
                </a:rPr>
                <a:t>More Vector Stores</a:t>
              </a:r>
            </a:p>
            <a:p>
              <a:pPr marL="1597659" indent="-532553" lvl="2">
                <a:lnSpc>
                  <a:spcPts val="5179"/>
                </a:lnSpc>
                <a:buFont typeface="Arial"/>
                <a:buChar char="⚬"/>
              </a:pPr>
              <a:r>
                <a:rPr lang="en-US" sz="3699">
                  <a:solidFill>
                    <a:srgbClr val="212121"/>
                  </a:solidFill>
                  <a:latin typeface="Arimo"/>
                </a:rPr>
                <a:t>Neo4j</a:t>
              </a:r>
            </a:p>
            <a:p>
              <a:pPr marL="1597659" indent="-532553" lvl="2">
                <a:lnSpc>
                  <a:spcPts val="5179"/>
                </a:lnSpc>
                <a:buFont typeface="Arial"/>
                <a:buChar char="⚬"/>
              </a:pPr>
              <a:r>
                <a:rPr lang="en-US" sz="3699">
                  <a:solidFill>
                    <a:srgbClr val="212121"/>
                  </a:solidFill>
                  <a:latin typeface="Arimo"/>
                </a:rPr>
                <a:t>MongoDB</a:t>
              </a:r>
            </a:p>
            <a:p>
              <a:pPr marL="798829" indent="-399415" lvl="1">
                <a:lnSpc>
                  <a:spcPts val="5179"/>
                </a:lnSpc>
                <a:buFont typeface="Arial"/>
                <a:buChar char="•"/>
              </a:pPr>
              <a:r>
                <a:rPr lang="en-US" sz="3699">
                  <a:solidFill>
                    <a:srgbClr val="212121"/>
                  </a:solidFill>
                  <a:latin typeface="Arimo"/>
                </a:rPr>
                <a:t>More LLMs</a:t>
              </a:r>
            </a:p>
            <a:p>
              <a:pPr marL="798829" indent="-399415" lvl="1">
                <a:lnSpc>
                  <a:spcPts val="5179"/>
                </a:lnSpc>
                <a:buFont typeface="Arial"/>
                <a:buChar char="•"/>
              </a:pPr>
              <a:r>
                <a:rPr lang="en-US" sz="3699">
                  <a:solidFill>
                    <a:srgbClr val="212121"/>
                  </a:solidFill>
                  <a:latin typeface="Arimo"/>
                </a:rPr>
                <a:t>More Document Loaders</a:t>
              </a:r>
            </a:p>
            <a:p>
              <a:pPr marL="798829" indent="-399415" lvl="1">
                <a:lnSpc>
                  <a:spcPts val="5179"/>
                </a:lnSpc>
                <a:buFont typeface="Arial"/>
                <a:buChar char="•"/>
              </a:pPr>
              <a:r>
                <a:rPr lang="en-US" sz="3699">
                  <a:solidFill>
                    <a:srgbClr val="212121"/>
                  </a:solidFill>
                  <a:latin typeface="Arimo"/>
                </a:rPr>
                <a:t>Support for OpenAI Assistants API</a:t>
              </a:r>
            </a:p>
            <a:p>
              <a:pPr marL="798829" indent="-399415" lvl="1">
                <a:lnSpc>
                  <a:spcPts val="5179"/>
                </a:lnSpc>
                <a:buFont typeface="Arial"/>
                <a:buChar char="•"/>
              </a:pPr>
              <a:r>
                <a:rPr lang="en-US" sz="3699">
                  <a:solidFill>
                    <a:srgbClr val="212121"/>
                  </a:solidFill>
                  <a:latin typeface="Arimo"/>
                </a:rPr>
                <a:t>many more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238192" y="2433696"/>
            <a:ext cx="8706294" cy="6071465"/>
          </a:xfrm>
          <a:custGeom>
            <a:avLst/>
            <a:gdLst/>
            <a:ahLst/>
            <a:cxnLst/>
            <a:rect r="r" b="b" t="t" l="l"/>
            <a:pathLst>
              <a:path h="6071465" w="8706294">
                <a:moveTo>
                  <a:pt x="0" y="0"/>
                </a:moveTo>
                <a:lnTo>
                  <a:pt x="8706295" y="0"/>
                </a:lnTo>
                <a:lnTo>
                  <a:pt x="8706295" y="6071465"/>
                </a:lnTo>
                <a:lnTo>
                  <a:pt x="0" y="60714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63" t="0" r="-2763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226" t="0" r="0" b="-5315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41276" y="75565"/>
            <a:ext cx="14439834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FFFFFF"/>
                </a:solidFill>
                <a:latin typeface="DM Sans"/>
              </a:rPr>
              <a:t>References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5012" y="1069353"/>
            <a:ext cx="14439834" cy="4481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DM Sans Bold"/>
              </a:rPr>
              <a:t>LangChain4j. (2023). LangChain4j. Retrieved from GitHub: </a:t>
            </a:r>
            <a:r>
              <a:rPr lang="en-US" sz="3200" u="sng">
                <a:solidFill>
                  <a:srgbClr val="FFFFFF"/>
                </a:solidFill>
                <a:latin typeface="DM Sans Bold"/>
                <a:hlinkClick r:id="rId3" tooltip="https://github.com/langchain4j/langchain4j"/>
              </a:rPr>
              <a:t>https://github.com/langchain4j/langchain4j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DM Sans Bold"/>
              </a:rPr>
              <a:t>Neptune AI. (2023). Word Embeddings Guide. Retrieved from Neptune AI Blog: </a:t>
            </a:r>
            <a:r>
              <a:rPr lang="en-US" sz="3200" u="sng">
                <a:solidFill>
                  <a:srgbClr val="FFFFFF"/>
                </a:solidFill>
                <a:latin typeface="DM Sans Bold"/>
                <a:hlinkClick r:id="rId4" tooltip="https://neptune.ai/blog/word-embeddings-guide"/>
              </a:rPr>
              <a:t>https://github.com/langchain4j/langchain4j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DM Sans Bold"/>
              </a:rPr>
              <a:t>Raes, L. (2023). Java Meets AI: A Hands On Guide to Building LLM Powered Applications with LangChain4j. Retrieved from YouTube: </a:t>
            </a:r>
            <a:r>
              <a:rPr lang="en-US" sz="3200" u="sng">
                <a:solidFill>
                  <a:srgbClr val="FFFFFF"/>
                </a:solidFill>
                <a:latin typeface="DM Sans Bold"/>
                <a:hlinkClick r:id="rId5" tooltip="https://www.youtube.com/watch?v=BD1MSLbs9KE"/>
              </a:rPr>
              <a:t>https://github.com/langchain4j/langchain4j</a:t>
            </a:r>
          </a:p>
          <a:p>
            <a:pPr>
              <a:lnSpc>
                <a:spcPts val="4480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87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80750" y="3289806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0" y="0"/>
                </a:moveTo>
                <a:lnTo>
                  <a:pt x="4784652" y="0"/>
                </a:lnTo>
                <a:lnTo>
                  <a:pt x="4784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78008" y="3838207"/>
            <a:ext cx="9111069" cy="3680041"/>
            <a:chOff x="0" y="0"/>
            <a:chExt cx="12148092" cy="490672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12148092" cy="326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>
                  <a:solidFill>
                    <a:srgbClr val="FFFFFF"/>
                  </a:solidFill>
                  <a:latin typeface="DM Sans Bold"/>
                </a:rPr>
                <a:t>Do you have</a:t>
              </a:r>
            </a:p>
            <a:p>
              <a:pPr>
                <a:lnSpc>
                  <a:spcPts val="9600"/>
                </a:lnSpc>
              </a:pPr>
              <a:r>
                <a:rPr lang="en-US" sz="8000">
                  <a:solidFill>
                    <a:srgbClr val="FFFFFF"/>
                  </a:solidFill>
                  <a:latin typeface="DM Sans Bold"/>
                </a:rPr>
                <a:t>any questions?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230447"/>
              <a:ext cx="12148092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157586"/>
            <a:ext cx="18288000" cy="7129414"/>
            <a:chOff x="0" y="0"/>
            <a:chExt cx="4816593" cy="18777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877706"/>
            </a:xfrm>
            <a:custGeom>
              <a:avLst/>
              <a:gdLst/>
              <a:ahLst/>
              <a:cxnLst/>
              <a:rect r="r" b="b" t="t" l="l"/>
              <a:pathLst>
                <a:path h="187770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877706"/>
                  </a:lnTo>
                  <a:lnTo>
                    <a:pt x="0" y="1877706"/>
                  </a:ln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915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191853" y="1055100"/>
            <a:ext cx="13904295" cy="1127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2"/>
              </a:lnSpc>
            </a:pPr>
            <a:r>
              <a:rPr lang="en-US" sz="6601">
                <a:solidFill>
                  <a:srgbClr val="3059C4"/>
                </a:solidFill>
                <a:latin typeface="DM Sans Bold"/>
              </a:rPr>
              <a:t>Roadmap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6387711" y="4030980"/>
          <a:ext cx="10871589" cy="5041392"/>
        </p:xfrm>
        <a:graphic>
          <a:graphicData uri="http://schemas.openxmlformats.org/drawingml/2006/table">
            <a:tbl>
              <a:tblPr/>
              <a:tblGrid>
                <a:gridCol w="1132753"/>
                <a:gridCol w="9738837"/>
              </a:tblGrid>
              <a:tr h="1045464"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779"/>
                        </a:lnSpc>
                        <a:defRPr/>
                      </a:pPr>
                      <a:r>
                        <a:rPr lang="en-US" sz="2700">
                          <a:solidFill>
                            <a:srgbClr val="7AC7CF"/>
                          </a:solidFill>
                          <a:latin typeface="DM Sans Bold"/>
                        </a:rPr>
                        <a:t>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292626"/>
                          </a:solidFill>
                          <a:latin typeface="DM Sans"/>
                        </a:rPr>
                        <a:t>Langchain, Langchain4j and its Rise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0"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779"/>
                        </a:lnSpc>
                        <a:defRPr/>
                      </a:pPr>
                      <a:r>
                        <a:rPr lang="en-US" sz="2700">
                          <a:solidFill>
                            <a:srgbClr val="7AC7CF"/>
                          </a:solidFill>
                          <a:latin typeface="DM Sans Bold"/>
                        </a:rPr>
                        <a:t>02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292626"/>
                          </a:solidFill>
                          <a:latin typeface="DM Sans"/>
                        </a:rPr>
                        <a:t>Components of Langchain4j</a:t>
                      </a:r>
                      <a:endParaRPr lang="en-US" sz="1100"/>
                    </a:p>
                    <a:p>
                      <a:pPr marL="604518" indent="-302259" lvl="1">
                        <a:lnSpc>
                          <a:spcPts val="3919"/>
                        </a:lnSpc>
                        <a:buFont typeface="Arial"/>
                        <a:buChar char="•"/>
                      </a:pPr>
                      <a:r>
                        <a:rPr lang="en-US" sz="2799">
                          <a:solidFill>
                            <a:srgbClr val="292626"/>
                          </a:solidFill>
                          <a:latin typeface="DM Sans"/>
                        </a:rPr>
                        <a:t>Concepts</a:t>
                      </a:r>
                    </a:p>
                    <a:p>
                      <a:pPr marL="604518" indent="-302259" lvl="1">
                        <a:lnSpc>
                          <a:spcPts val="3919"/>
                        </a:lnSpc>
                        <a:buFont typeface="Arial"/>
                        <a:buChar char="•"/>
                      </a:pPr>
                      <a:r>
                        <a:rPr lang="en-US" sz="2799">
                          <a:solidFill>
                            <a:srgbClr val="292626"/>
                          </a:solidFill>
                          <a:latin typeface="DM Sans"/>
                        </a:rPr>
                        <a:t>Use-Cases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5464"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779"/>
                        </a:lnSpc>
                        <a:defRPr/>
                      </a:pPr>
                      <a:r>
                        <a:rPr lang="en-US" sz="2700">
                          <a:solidFill>
                            <a:srgbClr val="7AC7CF"/>
                          </a:solidFill>
                          <a:latin typeface="DM Sans Bold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292626"/>
                          </a:solidFill>
                          <a:latin typeface="DM Sans"/>
                        </a:rPr>
                        <a:t>Other and Future features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5464"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7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7" id="7"/>
          <p:cNvSpPr/>
          <p:nvPr/>
        </p:nvSpPr>
        <p:spPr>
          <a:xfrm flipH="false" flipV="false" rot="0">
            <a:off x="1028700" y="4129327"/>
            <a:ext cx="5029317" cy="5029317"/>
          </a:xfrm>
          <a:custGeom>
            <a:avLst/>
            <a:gdLst/>
            <a:ahLst/>
            <a:cxnLst/>
            <a:rect r="r" b="b" t="t" l="l"/>
            <a:pathLst>
              <a:path h="5029317" w="5029317">
                <a:moveTo>
                  <a:pt x="0" y="0"/>
                </a:moveTo>
                <a:lnTo>
                  <a:pt x="5029317" y="0"/>
                </a:lnTo>
                <a:lnTo>
                  <a:pt x="5029317" y="5029316"/>
                </a:lnTo>
                <a:lnTo>
                  <a:pt x="0" y="50293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78279" y="0"/>
            <a:ext cx="12609721" cy="10287000"/>
            <a:chOff x="0" y="0"/>
            <a:chExt cx="3321079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21079" cy="2709333"/>
            </a:xfrm>
            <a:custGeom>
              <a:avLst/>
              <a:gdLst/>
              <a:ahLst/>
              <a:cxnLst/>
              <a:rect r="r" b="b" t="t" l="l"/>
              <a:pathLst>
                <a:path h="2709333" w="3321079">
                  <a:moveTo>
                    <a:pt x="0" y="0"/>
                  </a:moveTo>
                  <a:lnTo>
                    <a:pt x="3321079" y="0"/>
                  </a:lnTo>
                  <a:lnTo>
                    <a:pt x="332107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21079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047085" y="988881"/>
            <a:ext cx="11638015" cy="8309238"/>
          </a:xfrm>
          <a:custGeom>
            <a:avLst/>
            <a:gdLst/>
            <a:ahLst/>
            <a:cxnLst/>
            <a:rect r="r" b="b" t="t" l="l"/>
            <a:pathLst>
              <a:path h="8309238" w="11638015">
                <a:moveTo>
                  <a:pt x="0" y="0"/>
                </a:moveTo>
                <a:lnTo>
                  <a:pt x="11638014" y="0"/>
                </a:lnTo>
                <a:lnTo>
                  <a:pt x="11638014" y="8309238"/>
                </a:lnTo>
                <a:lnTo>
                  <a:pt x="0" y="8309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57888" y="2019787"/>
            <a:ext cx="5215902" cy="593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3059C4"/>
                </a:solidFill>
                <a:latin typeface="DM Sans Bold"/>
              </a:rPr>
              <a:t>Langchain has achieved more stars in less than a year compared to other popular frameworks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3EB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9663" y="372503"/>
            <a:ext cx="5351792" cy="5351792"/>
          </a:xfrm>
          <a:custGeom>
            <a:avLst/>
            <a:gdLst/>
            <a:ahLst/>
            <a:cxnLst/>
            <a:rect r="r" b="b" t="t" l="l"/>
            <a:pathLst>
              <a:path h="5351792" w="5351792">
                <a:moveTo>
                  <a:pt x="0" y="0"/>
                </a:moveTo>
                <a:lnTo>
                  <a:pt x="5351793" y="0"/>
                </a:lnTo>
                <a:lnTo>
                  <a:pt x="5351793" y="5351793"/>
                </a:lnTo>
                <a:lnTo>
                  <a:pt x="0" y="53517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9144000" y="730577"/>
          <a:ext cx="8077200" cy="2263778"/>
        </p:xfrm>
        <a:graphic>
          <a:graphicData uri="http://schemas.openxmlformats.org/drawingml/2006/table">
            <a:tbl>
              <a:tblPr/>
              <a:tblGrid>
                <a:gridCol w="8077200"/>
              </a:tblGrid>
              <a:tr h="2263778">
                <a:tc>
                  <a:txBody>
                    <a:bodyPr anchor="t" rtlCol="false"/>
                    <a:lstStyle/>
                    <a:p>
                      <a:pPr algn="l" marL="669286" indent="-334643" lvl="1">
                        <a:lnSpc>
                          <a:spcPts val="43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099">
                          <a:solidFill>
                            <a:srgbClr val="000000"/>
                          </a:solidFill>
                          <a:latin typeface="DM Sans"/>
                        </a:rPr>
                        <a:t>Open-source framework designed for developers to integrate large language models for application development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9144000" y="2831742"/>
          <a:ext cx="8077200" cy="6716558"/>
        </p:xfrm>
        <a:graphic>
          <a:graphicData uri="http://schemas.openxmlformats.org/drawingml/2006/table">
            <a:tbl>
              <a:tblPr/>
              <a:tblGrid>
                <a:gridCol w="8077200"/>
              </a:tblGrid>
              <a:tr h="6716558">
                <a:tc>
                  <a:txBody>
                    <a:bodyPr anchor="t" rtlCol="false"/>
                    <a:lstStyle/>
                    <a:p>
                      <a:pPr algn="l" marL="669286" indent="-334643" lvl="1">
                        <a:lnSpc>
                          <a:spcPts val="43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099">
                          <a:solidFill>
                            <a:srgbClr val="000000"/>
                          </a:solidFill>
                          <a:latin typeface="DM Sans"/>
                        </a:rPr>
                        <a:t>Simplifies the process of creating Generative AI </a:t>
                      </a:r>
                      <a:r>
                        <a:rPr lang="en-US" sz="3099">
                          <a:solidFill>
                            <a:srgbClr val="000000"/>
                          </a:solidFill>
                          <a:latin typeface="DM Sans"/>
                        </a:rPr>
                        <a:t>application interfaces</a:t>
                      </a:r>
                      <a:endParaRPr lang="en-US" sz="1100"/>
                    </a:p>
                    <a:p>
                      <a:pPr>
                        <a:lnSpc>
                          <a:spcPts val="4339"/>
                        </a:lnSpc>
                      </a:pPr>
                    </a:p>
                    <a:p>
                      <a:pPr marL="669286" indent="-334643" lvl="1">
                        <a:lnSpc>
                          <a:spcPts val="4339"/>
                        </a:lnSpc>
                        <a:buFont typeface="Arial"/>
                        <a:buChar char="•"/>
                      </a:pPr>
                      <a:r>
                        <a:rPr lang="en-US" sz="3099">
                          <a:solidFill>
                            <a:srgbClr val="000000"/>
                          </a:solidFill>
                          <a:latin typeface="DM Sans"/>
                        </a:rPr>
                        <a:t>Q&amp;A over documents, analyzing structured data, interacting with apis, code understanding, agents, chatbots, code writing, extraction, summarization, etc.</a:t>
                      </a:r>
                    </a:p>
                    <a:p>
                      <a:pPr>
                        <a:lnSpc>
                          <a:spcPts val="4339"/>
                        </a:lnSpc>
                      </a:pPr>
                    </a:p>
                    <a:p>
                      <a:pPr marL="669286" indent="-334643" lvl="1">
                        <a:lnSpc>
                          <a:spcPts val="4339"/>
                        </a:lnSpc>
                        <a:buFont typeface="Arial"/>
                        <a:buChar char="•"/>
                      </a:pPr>
                      <a:r>
                        <a:rPr lang="en-US" sz="3099">
                          <a:solidFill>
                            <a:srgbClr val="000000"/>
                          </a:solidFill>
                          <a:latin typeface="DM Sans"/>
                        </a:rPr>
                        <a:t>Currently only supports Python and JS/TS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5" id="5"/>
          <p:cNvSpPr/>
          <p:nvPr/>
        </p:nvSpPr>
        <p:spPr>
          <a:xfrm flipH="false" flipV="false" rot="0">
            <a:off x="1729663" y="4939960"/>
            <a:ext cx="2276707" cy="2500122"/>
          </a:xfrm>
          <a:custGeom>
            <a:avLst/>
            <a:gdLst/>
            <a:ahLst/>
            <a:cxnLst/>
            <a:rect r="r" b="b" t="t" l="l"/>
            <a:pathLst>
              <a:path h="2500122" w="2276707">
                <a:moveTo>
                  <a:pt x="0" y="0"/>
                </a:moveTo>
                <a:lnTo>
                  <a:pt x="2276707" y="0"/>
                </a:lnTo>
                <a:lnTo>
                  <a:pt x="2276707" y="2500123"/>
                </a:lnTo>
                <a:lnTo>
                  <a:pt x="0" y="25001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405560" y="5269870"/>
            <a:ext cx="3522835" cy="1840303"/>
          </a:xfrm>
          <a:custGeom>
            <a:avLst/>
            <a:gdLst/>
            <a:ahLst/>
            <a:cxnLst/>
            <a:rect r="r" b="b" t="t" l="l"/>
            <a:pathLst>
              <a:path h="1840303" w="3522835">
                <a:moveTo>
                  <a:pt x="0" y="0"/>
                </a:moveTo>
                <a:lnTo>
                  <a:pt x="3522834" y="0"/>
                </a:lnTo>
                <a:lnTo>
                  <a:pt x="3522834" y="1840303"/>
                </a:lnTo>
                <a:lnTo>
                  <a:pt x="0" y="18403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23" t="0" r="-1423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043537" y="7213508"/>
            <a:ext cx="2075837" cy="3073492"/>
          </a:xfrm>
          <a:custGeom>
            <a:avLst/>
            <a:gdLst/>
            <a:ahLst/>
            <a:cxnLst/>
            <a:rect r="r" b="b" t="t" l="l"/>
            <a:pathLst>
              <a:path h="3073492" w="2075837">
                <a:moveTo>
                  <a:pt x="0" y="0"/>
                </a:moveTo>
                <a:lnTo>
                  <a:pt x="2075837" y="0"/>
                </a:lnTo>
                <a:lnTo>
                  <a:pt x="2075837" y="3073492"/>
                </a:lnTo>
                <a:lnTo>
                  <a:pt x="0" y="30734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257882"/>
            <a:ext cx="18288000" cy="5029118"/>
            <a:chOff x="0" y="0"/>
            <a:chExt cx="4816593" cy="13245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324541"/>
            </a:xfrm>
            <a:custGeom>
              <a:avLst/>
              <a:gdLst/>
              <a:ahLst/>
              <a:cxnLst/>
              <a:rect r="r" b="b" t="t" l="l"/>
              <a:pathLst>
                <a:path h="132454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24541"/>
                  </a:lnTo>
                  <a:lnTo>
                    <a:pt x="0" y="1324541"/>
                  </a:lnTo>
                  <a:close/>
                </a:path>
              </a:pathLst>
            </a:custGeom>
            <a:solidFill>
              <a:srgbClr val="EAE5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362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229983" y="2163514"/>
            <a:ext cx="5029317" cy="5029317"/>
          </a:xfrm>
          <a:custGeom>
            <a:avLst/>
            <a:gdLst/>
            <a:ahLst/>
            <a:cxnLst/>
            <a:rect r="r" b="b" t="t" l="l"/>
            <a:pathLst>
              <a:path h="5029317" w="5029317">
                <a:moveTo>
                  <a:pt x="0" y="0"/>
                </a:moveTo>
                <a:lnTo>
                  <a:pt x="5029317" y="0"/>
                </a:lnTo>
                <a:lnTo>
                  <a:pt x="5029317" y="5029317"/>
                </a:lnTo>
                <a:lnTo>
                  <a:pt x="0" y="50293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627395" y="7451422"/>
            <a:ext cx="2883694" cy="2309253"/>
          </a:xfrm>
          <a:custGeom>
            <a:avLst/>
            <a:gdLst/>
            <a:ahLst/>
            <a:cxnLst/>
            <a:rect r="r" b="b" t="t" l="l"/>
            <a:pathLst>
              <a:path h="2309253" w="2883694">
                <a:moveTo>
                  <a:pt x="0" y="0"/>
                </a:moveTo>
                <a:lnTo>
                  <a:pt x="2883693" y="0"/>
                </a:lnTo>
                <a:lnTo>
                  <a:pt x="2883693" y="2309253"/>
                </a:lnTo>
                <a:lnTo>
                  <a:pt x="0" y="23092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46754" y="1477173"/>
            <a:ext cx="10446878" cy="388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789F32"/>
                </a:solidFill>
                <a:latin typeface="DM Sans Bold"/>
              </a:rPr>
              <a:t>Langchain4j</a:t>
            </a:r>
          </a:p>
          <a:p>
            <a:pPr>
              <a:lnSpc>
                <a:spcPts val="7679"/>
              </a:lnSpc>
            </a:pPr>
            <a:r>
              <a:rPr lang="en-US" sz="6399">
                <a:solidFill>
                  <a:srgbClr val="212121"/>
                </a:solidFill>
                <a:latin typeface="DM Sans Bold"/>
              </a:rPr>
              <a:t>Java version of </a:t>
            </a:r>
          </a:p>
          <a:p>
            <a:pPr>
              <a:lnSpc>
                <a:spcPts val="7680"/>
              </a:lnSpc>
            </a:pPr>
            <a:r>
              <a:rPr lang="en-US" sz="6400">
                <a:solidFill>
                  <a:srgbClr val="212121"/>
                </a:solidFill>
                <a:latin typeface="DM Sans Bold"/>
              </a:rPr>
              <a:t>Langchain, created by the Java community</a:t>
            </a:r>
          </a:p>
        </p:txBody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066800" y="6342271"/>
          <a:ext cx="9926832" cy="2916029"/>
        </p:xfrm>
        <a:graphic>
          <a:graphicData uri="http://schemas.openxmlformats.org/drawingml/2006/table">
            <a:tbl>
              <a:tblPr/>
              <a:tblGrid>
                <a:gridCol w="9926832"/>
              </a:tblGrid>
              <a:tr h="291602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212121"/>
                          </a:solidFill>
                          <a:latin typeface="DM Sans"/>
                        </a:rPr>
                        <a:t>Has the same capability with Langchain but with additional and powerful features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77418" y="0"/>
            <a:ext cx="12310582" cy="10287000"/>
            <a:chOff x="0" y="0"/>
            <a:chExt cx="32422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42293" cy="2709333"/>
            </a:xfrm>
            <a:custGeom>
              <a:avLst/>
              <a:gdLst/>
              <a:ahLst/>
              <a:cxnLst/>
              <a:rect r="r" b="b" t="t" l="l"/>
              <a:pathLst>
                <a:path h="2709333" w="3242293">
                  <a:moveTo>
                    <a:pt x="0" y="0"/>
                  </a:moveTo>
                  <a:lnTo>
                    <a:pt x="3242293" y="0"/>
                  </a:lnTo>
                  <a:lnTo>
                    <a:pt x="324229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2422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224865" y="822208"/>
            <a:ext cx="11815688" cy="8436092"/>
          </a:xfrm>
          <a:custGeom>
            <a:avLst/>
            <a:gdLst/>
            <a:ahLst/>
            <a:cxnLst/>
            <a:rect r="r" b="b" t="t" l="l"/>
            <a:pathLst>
              <a:path h="8436092" w="11815688">
                <a:moveTo>
                  <a:pt x="0" y="0"/>
                </a:moveTo>
                <a:lnTo>
                  <a:pt x="11815688" y="0"/>
                </a:lnTo>
                <a:lnTo>
                  <a:pt x="11815688" y="8436092"/>
                </a:lnTo>
                <a:lnTo>
                  <a:pt x="0" y="84360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9279" y="809625"/>
            <a:ext cx="5718139" cy="866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40"/>
              </a:lnSpc>
            </a:pPr>
            <a:r>
              <a:rPr lang="en-US" sz="5700">
                <a:solidFill>
                  <a:srgbClr val="3059C4"/>
                </a:solidFill>
                <a:latin typeface="DM Sans Bold"/>
              </a:rPr>
              <a:t>Langchain4j is currently the leading standalone Java-based LLM framework on GitHub, as measured by the number of stars.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56249" y="1753715"/>
            <a:ext cx="11775502" cy="7905337"/>
          </a:xfrm>
          <a:custGeom>
            <a:avLst/>
            <a:gdLst/>
            <a:ahLst/>
            <a:cxnLst/>
            <a:rect r="r" b="b" t="t" l="l"/>
            <a:pathLst>
              <a:path h="7905337" w="11775502">
                <a:moveTo>
                  <a:pt x="0" y="0"/>
                </a:moveTo>
                <a:lnTo>
                  <a:pt x="11775502" y="0"/>
                </a:lnTo>
                <a:lnTo>
                  <a:pt x="11775502" y="7905337"/>
                </a:lnTo>
                <a:lnTo>
                  <a:pt x="0" y="79053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45601" y="542925"/>
            <a:ext cx="15597945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3059C4"/>
                </a:solidFill>
                <a:latin typeface="DM Sans Bold"/>
              </a:rPr>
              <a:t>Components of Langchain4j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2299" y="2327369"/>
            <a:ext cx="6430941" cy="5423600"/>
            <a:chOff x="0" y="0"/>
            <a:chExt cx="8574587" cy="723146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33350"/>
              <a:ext cx="8574587" cy="2354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699"/>
                </a:lnSpc>
              </a:pPr>
              <a:r>
                <a:rPr lang="en-US" sz="6699" spc="-66">
                  <a:solidFill>
                    <a:srgbClr val="3059C4"/>
                  </a:solidFill>
                  <a:latin typeface="DM Sans Bold"/>
                </a:rPr>
                <a:t>LLMs and Platforms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802340"/>
              <a:ext cx="8574587" cy="44291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47697" indent="-323848" lvl="1">
                <a:lnSpc>
                  <a:spcPts val="4499"/>
                </a:lnSpc>
                <a:buFont typeface="Arial"/>
                <a:buChar char="•"/>
              </a:pPr>
              <a:r>
                <a:rPr lang="en-US" sz="2999">
                  <a:solidFill>
                    <a:srgbClr val="212121"/>
                  </a:solidFill>
                  <a:latin typeface="DM Sans"/>
                </a:rPr>
                <a:t>Core component of Langchain4j</a:t>
              </a:r>
            </a:p>
            <a:p>
              <a:pPr>
                <a:lnSpc>
                  <a:spcPts val="4499"/>
                </a:lnSpc>
              </a:pPr>
            </a:p>
            <a:p>
              <a:pPr marL="647697" indent="-323848" lvl="1">
                <a:lnSpc>
                  <a:spcPts val="4499"/>
                </a:lnSpc>
                <a:buFont typeface="Arial"/>
                <a:buChar char="•"/>
              </a:pPr>
              <a:r>
                <a:rPr lang="en-US" sz="2999">
                  <a:solidFill>
                    <a:srgbClr val="212121"/>
                  </a:solidFill>
                  <a:latin typeface="DM Sans"/>
                </a:rPr>
                <a:t>Provides a standard interface for interacting with many different LLMs and LLM providers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733239" y="333330"/>
            <a:ext cx="11315420" cy="9411678"/>
            <a:chOff x="0" y="0"/>
            <a:chExt cx="3271905" cy="27214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71905" cy="2721429"/>
            </a:xfrm>
            <a:custGeom>
              <a:avLst/>
              <a:gdLst/>
              <a:ahLst/>
              <a:cxnLst/>
              <a:rect r="r" b="b" t="t" l="l"/>
              <a:pathLst>
                <a:path h="2721429" w="3271905">
                  <a:moveTo>
                    <a:pt x="3147445" y="2721429"/>
                  </a:moveTo>
                  <a:lnTo>
                    <a:pt x="124460" y="2721429"/>
                  </a:lnTo>
                  <a:cubicBezTo>
                    <a:pt x="55880" y="2721429"/>
                    <a:pt x="0" y="2665549"/>
                    <a:pt x="0" y="259696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147445" y="0"/>
                  </a:lnTo>
                  <a:cubicBezTo>
                    <a:pt x="3216025" y="0"/>
                    <a:pt x="3271905" y="55880"/>
                    <a:pt x="3271905" y="124460"/>
                  </a:cubicBezTo>
                  <a:lnTo>
                    <a:pt x="3271905" y="2596969"/>
                  </a:lnTo>
                  <a:cubicBezTo>
                    <a:pt x="3271905" y="2665549"/>
                    <a:pt x="3216025" y="2721429"/>
                    <a:pt x="3147445" y="2721429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7034022" y="1028700"/>
            <a:ext cx="3525998" cy="1990654"/>
          </a:xfrm>
          <a:custGeom>
            <a:avLst/>
            <a:gdLst/>
            <a:ahLst/>
            <a:cxnLst/>
            <a:rect r="r" b="b" t="t" l="l"/>
            <a:pathLst>
              <a:path h="1990654" w="3525998">
                <a:moveTo>
                  <a:pt x="0" y="0"/>
                </a:moveTo>
                <a:lnTo>
                  <a:pt x="3525998" y="0"/>
                </a:lnTo>
                <a:lnTo>
                  <a:pt x="3525998" y="1990654"/>
                </a:lnTo>
                <a:lnTo>
                  <a:pt x="0" y="19906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097375" y="1027663"/>
            <a:ext cx="2587150" cy="2599411"/>
          </a:xfrm>
          <a:custGeom>
            <a:avLst/>
            <a:gdLst/>
            <a:ahLst/>
            <a:cxnLst/>
            <a:rect r="r" b="b" t="t" l="l"/>
            <a:pathLst>
              <a:path h="2599411" w="2587150">
                <a:moveTo>
                  <a:pt x="0" y="0"/>
                </a:moveTo>
                <a:lnTo>
                  <a:pt x="2587149" y="0"/>
                </a:lnTo>
                <a:lnTo>
                  <a:pt x="2587149" y="2599412"/>
                </a:lnTo>
                <a:lnTo>
                  <a:pt x="0" y="25994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896755" y="1432443"/>
            <a:ext cx="3998514" cy="1110236"/>
          </a:xfrm>
          <a:custGeom>
            <a:avLst/>
            <a:gdLst/>
            <a:ahLst/>
            <a:cxnLst/>
            <a:rect r="r" b="b" t="t" l="l"/>
            <a:pathLst>
              <a:path h="1110236" w="3998514">
                <a:moveTo>
                  <a:pt x="0" y="0"/>
                </a:moveTo>
                <a:lnTo>
                  <a:pt x="3998514" y="0"/>
                </a:lnTo>
                <a:lnTo>
                  <a:pt x="3998514" y="1110236"/>
                </a:lnTo>
                <a:lnTo>
                  <a:pt x="0" y="11102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956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034022" y="3704870"/>
            <a:ext cx="3535698" cy="1873019"/>
          </a:xfrm>
          <a:custGeom>
            <a:avLst/>
            <a:gdLst/>
            <a:ahLst/>
            <a:cxnLst/>
            <a:rect r="r" b="b" t="t" l="l"/>
            <a:pathLst>
              <a:path h="1873019" w="3535698">
                <a:moveTo>
                  <a:pt x="0" y="0"/>
                </a:moveTo>
                <a:lnTo>
                  <a:pt x="3535698" y="0"/>
                </a:lnTo>
                <a:lnTo>
                  <a:pt x="3535698" y="1873018"/>
                </a:lnTo>
                <a:lnTo>
                  <a:pt x="0" y="18730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874520" y="4030313"/>
            <a:ext cx="3559126" cy="1162031"/>
          </a:xfrm>
          <a:custGeom>
            <a:avLst/>
            <a:gdLst/>
            <a:ahLst/>
            <a:cxnLst/>
            <a:rect r="r" b="b" t="t" l="l"/>
            <a:pathLst>
              <a:path h="1162031" w="3559126">
                <a:moveTo>
                  <a:pt x="0" y="0"/>
                </a:moveTo>
                <a:lnTo>
                  <a:pt x="3559126" y="0"/>
                </a:lnTo>
                <a:lnTo>
                  <a:pt x="3559126" y="1162031"/>
                </a:lnTo>
                <a:lnTo>
                  <a:pt x="0" y="11620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7482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918405" y="3704870"/>
            <a:ext cx="2824085" cy="1873019"/>
          </a:xfrm>
          <a:custGeom>
            <a:avLst/>
            <a:gdLst/>
            <a:ahLst/>
            <a:cxnLst/>
            <a:rect r="r" b="b" t="t" l="l"/>
            <a:pathLst>
              <a:path h="1873019" w="2824085">
                <a:moveTo>
                  <a:pt x="0" y="0"/>
                </a:moveTo>
                <a:lnTo>
                  <a:pt x="2824085" y="0"/>
                </a:lnTo>
                <a:lnTo>
                  <a:pt x="2824085" y="1873018"/>
                </a:lnTo>
                <a:lnTo>
                  <a:pt x="0" y="18730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168972" y="6080132"/>
            <a:ext cx="2443954" cy="2132084"/>
          </a:xfrm>
          <a:custGeom>
            <a:avLst/>
            <a:gdLst/>
            <a:ahLst/>
            <a:cxnLst/>
            <a:rect r="r" b="b" t="t" l="l"/>
            <a:pathLst>
              <a:path h="2132084" w="2443954">
                <a:moveTo>
                  <a:pt x="0" y="0"/>
                </a:moveTo>
                <a:lnTo>
                  <a:pt x="2443955" y="0"/>
                </a:lnTo>
                <a:lnTo>
                  <a:pt x="2443955" y="2132084"/>
                </a:lnTo>
                <a:lnTo>
                  <a:pt x="0" y="21320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4193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637211" y="6299414"/>
            <a:ext cx="2319620" cy="1912802"/>
          </a:xfrm>
          <a:custGeom>
            <a:avLst/>
            <a:gdLst/>
            <a:ahLst/>
            <a:cxnLst/>
            <a:rect r="r" b="b" t="t" l="l"/>
            <a:pathLst>
              <a:path h="1912802" w="2319620">
                <a:moveTo>
                  <a:pt x="0" y="0"/>
                </a:moveTo>
                <a:lnTo>
                  <a:pt x="2319620" y="0"/>
                </a:lnTo>
                <a:lnTo>
                  <a:pt x="2319620" y="1912802"/>
                </a:lnTo>
                <a:lnTo>
                  <a:pt x="0" y="19128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934413" y="8231266"/>
            <a:ext cx="1734916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212121"/>
                </a:solidFill>
                <a:latin typeface="Arimo"/>
              </a:rPr>
              <a:t>LocalAI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523492" y="8231266"/>
            <a:ext cx="1734916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212121"/>
                </a:solidFill>
                <a:latin typeface="Arimo"/>
              </a:rPr>
              <a:t>Ollama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DAFz3MonQe8</dc:identifier>
  <dcterms:modified xsi:type="dcterms:W3CDTF">2011-08-01T06:04:30Z</dcterms:modified>
  <cp:revision>1</cp:revision>
  <dc:title>Developing LLM-Driven Java Applications with Langchain4j</dc:title>
</cp:coreProperties>
</file>